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Nuni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Nunito-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italic.fntdata"/><Relationship Id="rId47" Type="http://schemas.openxmlformats.org/officeDocument/2006/relationships/font" Target="fonts/Nunito-bold.fntdata"/><Relationship Id="rId49"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4003d7267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4003d7267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44003d7267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44003d7267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44003d7267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44003d7267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4003d7267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4003d7267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4003d7267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44003d7267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44003d7267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44003d7267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44003d7267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44003d7267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4003d7267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44003d7267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44003d7267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44003d7267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44003d7267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44003d7267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4003d726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4003d726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4003d7267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44003d7267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451e90f9d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451e90f9d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451e90f9d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451e90f9d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44003d7267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44003d7267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51e90f9d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451e90f9d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4003d7267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44003d7267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451e90f9d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451e90f9d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44003d7267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44003d7267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44003d7267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44003d7267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44003d7267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44003d7267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4003d7267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4003d7267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44003d7267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44003d7267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4c6a1052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4c6a1052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4c6a10523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4c6a10523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c6a10523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4c6a10523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4c6a10523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4c6a10523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4c6a10523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4c6a10523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4c6a10523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4c6a10523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4c6a10523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4c6a10523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4c6a10523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4c6a10523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4c6a10523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4c6a10523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4003d726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4003d726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4c6a10523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4c6a10523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44003d7267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44003d726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451e90f9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451e90f9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44003d7267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44003d7267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4003d726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44003d726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44003d7267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44003d7267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Clr>
                <a:schemeClr val="dk1"/>
              </a:buClr>
              <a:buSzPct val="28947"/>
              <a:buFont typeface="Arial"/>
              <a:buNone/>
            </a:pPr>
            <a:r>
              <a:rPr b="1" lang="en">
                <a:solidFill>
                  <a:srgbClr val="0000FF"/>
                </a:solidFill>
              </a:rPr>
              <a:t>Unit V</a:t>
            </a:r>
            <a:endParaRPr b="1">
              <a:solidFill>
                <a:srgbClr val="0000FF"/>
              </a:solidFill>
            </a:endParaRPr>
          </a:p>
          <a:p>
            <a:pPr indent="0" lvl="0" marL="0" rtl="0" algn="ctr">
              <a:spcBef>
                <a:spcPts val="0"/>
              </a:spcBef>
              <a:spcAft>
                <a:spcPts val="0"/>
              </a:spcAft>
              <a:buClr>
                <a:schemeClr val="dk1"/>
              </a:buClr>
              <a:buSzPct val="28947"/>
              <a:buFont typeface="Arial"/>
              <a:buNone/>
            </a:pPr>
            <a:r>
              <a:rPr b="1" lang="en">
                <a:solidFill>
                  <a:srgbClr val="0000FF"/>
                </a:solidFill>
              </a:rPr>
              <a:t>Indexing and Searching</a:t>
            </a:r>
            <a:endParaRPr b="1">
              <a:solidFill>
                <a:srgbClr val="0000FF"/>
              </a:solidFill>
            </a:endParaRPr>
          </a:p>
          <a:p>
            <a:pPr indent="0" lvl="0" marL="0" rtl="0" algn="ctr">
              <a:spcBef>
                <a:spcPts val="0"/>
              </a:spcBef>
              <a:spcAft>
                <a:spcPts val="0"/>
              </a:spcAft>
              <a:buNone/>
            </a:pPr>
            <a:r>
              <a:t/>
            </a:r>
            <a:endParaRPr sz="2644"/>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2"/>
          <p:cNvPicPr preferRelativeResize="0"/>
          <p:nvPr/>
        </p:nvPicPr>
        <p:blipFill>
          <a:blip r:embed="rId3">
            <a:alphaModFix/>
          </a:blip>
          <a:stretch>
            <a:fillRect/>
          </a:stretch>
        </p:blipFill>
        <p:spPr>
          <a:xfrm>
            <a:off x="1298375" y="942975"/>
            <a:ext cx="6305550" cy="3257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3"/>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500"/>
              <a:t>Inverted Files</a:t>
            </a:r>
            <a:endParaRPr b="1" sz="2500"/>
          </a:p>
          <a:p>
            <a:pPr indent="0" lvl="0" marL="0" rtl="0" algn="l">
              <a:spcBef>
                <a:spcPts val="0"/>
              </a:spcBef>
              <a:spcAft>
                <a:spcPts val="0"/>
              </a:spcAft>
              <a:buNone/>
            </a:pPr>
            <a:r>
              <a:t/>
            </a:r>
            <a:endParaRPr/>
          </a:p>
        </p:txBody>
      </p:sp>
      <p:sp>
        <p:nvSpPr>
          <p:cNvPr id="186" name="Google Shape;186;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above algorithm is not practical for large texts where the index does not fit in the main memory.</a:t>
            </a:r>
            <a:endParaRPr sz="1800"/>
          </a:p>
          <a:p>
            <a:pPr indent="-342900" lvl="0" marL="457200" rtl="0" algn="l">
              <a:spcBef>
                <a:spcPts val="0"/>
              </a:spcBef>
              <a:spcAft>
                <a:spcPts val="0"/>
              </a:spcAft>
              <a:buSzPts val="1800"/>
              <a:buChar char="●"/>
            </a:pPr>
            <a:r>
              <a:rPr lang="en" sz="1800"/>
              <a:t>For Large texts</a:t>
            </a:r>
            <a:endParaRPr sz="1800"/>
          </a:p>
          <a:p>
            <a:pPr indent="-342900" lvl="1" marL="914400" rtl="0" algn="l">
              <a:spcBef>
                <a:spcPts val="0"/>
              </a:spcBef>
              <a:spcAft>
                <a:spcPts val="0"/>
              </a:spcAft>
              <a:buSzPts val="1800"/>
              <a:buChar char="○"/>
            </a:pPr>
            <a:r>
              <a:rPr lang="en" sz="1800"/>
              <a:t>Partial index</a:t>
            </a:r>
            <a:endParaRPr sz="1800"/>
          </a:p>
          <a:p>
            <a:pPr indent="-342900" lvl="1" marL="914400" rtl="0" algn="l">
              <a:spcBef>
                <a:spcPts val="0"/>
              </a:spcBef>
              <a:spcAft>
                <a:spcPts val="0"/>
              </a:spcAft>
              <a:buSzPts val="1800"/>
              <a:buChar char="○"/>
            </a:pPr>
            <a:r>
              <a:rPr lang="en" sz="1800"/>
              <a:t>Merging two indices consists of merging the sorted vocabularies.</a:t>
            </a:r>
            <a:endParaRPr sz="1800"/>
          </a:p>
          <a:p>
            <a:pPr indent="0" lvl="0" marL="0" rtl="0" algn="l">
              <a:spcBef>
                <a:spcPts val="1200"/>
              </a:spcBef>
              <a:spcAft>
                <a:spcPts val="120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4"/>
          <p:cNvPicPr preferRelativeResize="0"/>
          <p:nvPr/>
        </p:nvPicPr>
        <p:blipFill>
          <a:blip r:embed="rId3">
            <a:alphaModFix/>
          </a:blip>
          <a:stretch>
            <a:fillRect/>
          </a:stretch>
        </p:blipFill>
        <p:spPr>
          <a:xfrm>
            <a:off x="1711450" y="592125"/>
            <a:ext cx="6000750" cy="3648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Other Indices for Text</a:t>
            </a:r>
            <a:endParaRPr/>
          </a:p>
        </p:txBody>
      </p:sp>
      <p:sp>
        <p:nvSpPr>
          <p:cNvPr id="197" name="Google Shape;197;p2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b="1" lang="en" sz="2200"/>
              <a:t>Suffix Trees and </a:t>
            </a:r>
            <a:r>
              <a:rPr b="1" lang="en" sz="2200"/>
              <a:t>Suffix Arrays</a:t>
            </a:r>
            <a:endParaRPr b="1" sz="2200"/>
          </a:p>
          <a:p>
            <a:pPr indent="-368300" lvl="0" marL="457200" rtl="0" algn="l">
              <a:spcBef>
                <a:spcPts val="0"/>
              </a:spcBef>
              <a:spcAft>
                <a:spcPts val="0"/>
              </a:spcAft>
              <a:buSzPts val="2200"/>
              <a:buChar char="●"/>
            </a:pPr>
            <a:r>
              <a:rPr b="1" lang="en" sz="2200"/>
              <a:t>Signature Files</a:t>
            </a:r>
            <a:endParaRPr b="1" sz="2200"/>
          </a:p>
          <a:p>
            <a:pPr indent="0" lvl="0" marL="457200" rtl="0" algn="l">
              <a:spcBef>
                <a:spcPts val="1200"/>
              </a:spcBef>
              <a:spcAft>
                <a:spcPts val="1200"/>
              </a:spcAft>
              <a:buNone/>
            </a:pPr>
            <a:r>
              <a:t/>
            </a:r>
            <a:endParaRPr b="1"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ph type="title"/>
          </p:nvPr>
        </p:nvSpPr>
        <p:spPr>
          <a:xfrm>
            <a:off x="819150" y="472500"/>
            <a:ext cx="7505700" cy="486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Suffix Trees and Suffix Arrays</a:t>
            </a:r>
            <a:endParaRPr b="1"/>
          </a:p>
        </p:txBody>
      </p:sp>
      <p:sp>
        <p:nvSpPr>
          <p:cNvPr id="203" name="Google Shape;203;p26"/>
          <p:cNvSpPr txBox="1"/>
          <p:nvPr>
            <p:ph idx="1" type="body"/>
          </p:nvPr>
        </p:nvSpPr>
        <p:spPr>
          <a:xfrm>
            <a:off x="819150" y="1105975"/>
            <a:ext cx="7505700" cy="33327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SzPts val="2000"/>
              <a:buChar char="●"/>
            </a:pPr>
            <a:r>
              <a:rPr lang="en" sz="2000"/>
              <a:t>Suffix arrays are space efficient implementation of suffix trees.</a:t>
            </a:r>
            <a:endParaRPr sz="2000"/>
          </a:p>
          <a:p>
            <a:pPr indent="-355600" lvl="0" marL="457200" rtl="0" algn="l">
              <a:spcBef>
                <a:spcPts val="0"/>
              </a:spcBef>
              <a:spcAft>
                <a:spcPts val="0"/>
              </a:spcAft>
              <a:buSzPts val="2000"/>
              <a:buChar char="●"/>
            </a:pPr>
            <a:r>
              <a:rPr lang="en" sz="2000"/>
              <a:t>Its construction process is complex.</a:t>
            </a:r>
            <a:endParaRPr sz="2000"/>
          </a:p>
          <a:p>
            <a:pPr indent="-355600" lvl="0" marL="457200" rtl="0" algn="l">
              <a:spcBef>
                <a:spcPts val="0"/>
              </a:spcBef>
              <a:spcAft>
                <a:spcPts val="0"/>
              </a:spcAft>
              <a:buSzPts val="2000"/>
              <a:buChar char="●"/>
            </a:pPr>
            <a:r>
              <a:rPr lang="en" sz="2000"/>
              <a:t>It is suitable for applications such as genetic databases.</a:t>
            </a:r>
            <a:endParaRPr sz="2000"/>
          </a:p>
          <a:p>
            <a:pPr indent="-355600" lvl="0" marL="457200" rtl="0" algn="l">
              <a:spcBef>
                <a:spcPts val="0"/>
              </a:spcBef>
              <a:spcAft>
                <a:spcPts val="0"/>
              </a:spcAft>
              <a:buSzPts val="2000"/>
              <a:buChar char="●"/>
            </a:pPr>
            <a:r>
              <a:rPr lang="en" sz="2000"/>
              <a:t>This index sees the text as one long string.</a:t>
            </a:r>
            <a:endParaRPr sz="2000"/>
          </a:p>
          <a:p>
            <a:pPr indent="-355600" lvl="0" marL="457200" rtl="0" algn="l">
              <a:spcBef>
                <a:spcPts val="0"/>
              </a:spcBef>
              <a:spcAft>
                <a:spcPts val="0"/>
              </a:spcAft>
              <a:buSzPts val="2000"/>
              <a:buChar char="●"/>
            </a:pPr>
            <a:r>
              <a:rPr lang="en" sz="2000"/>
              <a:t>Each position in the text is considered as a text </a:t>
            </a:r>
            <a:r>
              <a:rPr i="1" lang="en" sz="2000"/>
              <a:t>suffix</a:t>
            </a:r>
            <a:r>
              <a:rPr lang="en" sz="2000"/>
              <a:t> (a string that goes from that text position to the end of the text).</a:t>
            </a:r>
            <a:endParaRPr sz="2000"/>
          </a:p>
          <a:p>
            <a:pPr indent="-355600" lvl="0" marL="457200" rtl="0" algn="l">
              <a:spcBef>
                <a:spcPts val="0"/>
              </a:spcBef>
              <a:spcAft>
                <a:spcPts val="0"/>
              </a:spcAft>
              <a:buSzPts val="2000"/>
              <a:buChar char="●"/>
            </a:pPr>
            <a:r>
              <a:rPr i="1" lang="en" sz="2000"/>
              <a:t>Index points </a:t>
            </a:r>
            <a:r>
              <a:rPr lang="en" sz="2000"/>
              <a:t>are selected from the text, which point to the beginning of the text positions which will be retrievable.</a:t>
            </a:r>
            <a:endParaRPr sz="2000"/>
          </a:p>
          <a:p>
            <a:pPr indent="0" lvl="0" marL="457200" rtl="0" algn="l">
              <a:spcBef>
                <a:spcPts val="1200"/>
              </a:spcBef>
              <a:spcAft>
                <a:spcPts val="1200"/>
              </a:spcAft>
              <a:buNone/>
            </a:pPr>
            <a:r>
              <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7"/>
          <p:cNvPicPr preferRelativeResize="0"/>
          <p:nvPr/>
        </p:nvPicPr>
        <p:blipFill>
          <a:blip r:embed="rId3">
            <a:alphaModFix/>
          </a:blip>
          <a:stretch>
            <a:fillRect/>
          </a:stretch>
        </p:blipFill>
        <p:spPr>
          <a:xfrm>
            <a:off x="1718950" y="572975"/>
            <a:ext cx="5876375" cy="3757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8"/>
          <p:cNvPicPr preferRelativeResize="0"/>
          <p:nvPr/>
        </p:nvPicPr>
        <p:blipFill>
          <a:blip r:embed="rId3">
            <a:alphaModFix/>
          </a:blip>
          <a:stretch>
            <a:fillRect/>
          </a:stretch>
        </p:blipFill>
        <p:spPr>
          <a:xfrm>
            <a:off x="1812225" y="999400"/>
            <a:ext cx="5716475" cy="2864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Suffix arrays</a:t>
            </a:r>
            <a:endParaRPr b="1"/>
          </a:p>
        </p:txBody>
      </p:sp>
      <p:sp>
        <p:nvSpPr>
          <p:cNvPr id="219" name="Google Shape;219;p2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The main drawbacks of Suffix Array are its costly construction process.</a:t>
            </a:r>
            <a:endParaRPr sz="2000"/>
          </a:p>
          <a:p>
            <a:pPr indent="-355600" lvl="0" marL="457200" rtl="0" algn="l">
              <a:spcBef>
                <a:spcPts val="0"/>
              </a:spcBef>
              <a:spcAft>
                <a:spcPts val="0"/>
              </a:spcAft>
              <a:buSzPts val="2000"/>
              <a:buChar char="●"/>
            </a:pPr>
            <a:r>
              <a:rPr lang="en" sz="2000"/>
              <a:t>Allow binary searches done by comparing the contents of each pointer.</a:t>
            </a:r>
            <a:endParaRPr sz="2000"/>
          </a:p>
          <a:p>
            <a:pPr indent="-355600" lvl="0" marL="457200" rtl="0" algn="l">
              <a:spcBef>
                <a:spcPts val="0"/>
              </a:spcBef>
              <a:spcAft>
                <a:spcPts val="0"/>
              </a:spcAft>
              <a:buSzPts val="2000"/>
              <a:buChar char="●"/>
            </a:pPr>
            <a:r>
              <a:rPr lang="en" sz="2000"/>
              <a:t>Supra-indices (for large suffix array)</a:t>
            </a:r>
            <a:endParaRPr sz="2000"/>
          </a:p>
          <a:p>
            <a:pPr indent="0" lvl="0" marL="457200" rtl="0" algn="l">
              <a:spcBef>
                <a:spcPts val="1200"/>
              </a:spcBef>
              <a:spcAft>
                <a:spcPts val="1200"/>
              </a:spcAft>
              <a:buNone/>
            </a:pPr>
            <a:r>
              <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0"/>
          <p:cNvPicPr preferRelativeResize="0"/>
          <p:nvPr/>
        </p:nvPicPr>
        <p:blipFill>
          <a:blip r:embed="rId3">
            <a:alphaModFix/>
          </a:blip>
          <a:stretch>
            <a:fillRect/>
          </a:stretch>
        </p:blipFill>
        <p:spPr>
          <a:xfrm>
            <a:off x="546325" y="845300"/>
            <a:ext cx="7302175" cy="3365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739200" y="346450"/>
            <a:ext cx="7505700" cy="439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Signature Files</a:t>
            </a:r>
            <a:endParaRPr b="1"/>
          </a:p>
        </p:txBody>
      </p:sp>
      <p:sp>
        <p:nvSpPr>
          <p:cNvPr id="230" name="Google Shape;230;p31"/>
          <p:cNvSpPr txBox="1"/>
          <p:nvPr>
            <p:ph idx="1" type="body"/>
          </p:nvPr>
        </p:nvSpPr>
        <p:spPr>
          <a:xfrm>
            <a:off x="819150" y="986050"/>
            <a:ext cx="7505700" cy="351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Word-oriented index structures based on hashing.</a:t>
            </a:r>
            <a:endParaRPr sz="1800"/>
          </a:p>
          <a:p>
            <a:pPr indent="-342900" lvl="0" marL="457200" rtl="0" algn="l">
              <a:spcBef>
                <a:spcPts val="0"/>
              </a:spcBef>
              <a:spcAft>
                <a:spcPts val="0"/>
              </a:spcAft>
              <a:buSzPts val="1800"/>
              <a:buChar char="●"/>
            </a:pPr>
            <a:r>
              <a:rPr lang="en" sz="1800"/>
              <a:t>A signature file uses a hash function (or signature) that maps words to bit masks of B bits.</a:t>
            </a:r>
            <a:endParaRPr sz="1800"/>
          </a:p>
          <a:p>
            <a:pPr indent="-342900" lvl="0" marL="457200" rtl="0" algn="l">
              <a:spcBef>
                <a:spcPts val="0"/>
              </a:spcBef>
              <a:spcAft>
                <a:spcPts val="0"/>
              </a:spcAft>
              <a:buSzPts val="1800"/>
              <a:buChar char="●"/>
            </a:pPr>
            <a:r>
              <a:rPr lang="en" sz="1800"/>
              <a:t>Divides the text in blocks of b words each.</a:t>
            </a:r>
            <a:endParaRPr sz="1800"/>
          </a:p>
          <a:p>
            <a:pPr indent="-342900" lvl="0" marL="457200" rtl="0" algn="l">
              <a:spcBef>
                <a:spcPts val="0"/>
              </a:spcBef>
              <a:spcAft>
                <a:spcPts val="0"/>
              </a:spcAft>
              <a:buSzPts val="1800"/>
              <a:buChar char="●"/>
            </a:pPr>
            <a:r>
              <a:rPr lang="en" sz="1800"/>
              <a:t>The mask is obtained by bitwise ORing the signatures of all the words in the text block.</a:t>
            </a:r>
            <a:endParaRPr sz="1800"/>
          </a:p>
          <a:p>
            <a:pPr indent="-342900" lvl="0" marL="457200" rtl="0" algn="l">
              <a:spcBef>
                <a:spcPts val="0"/>
              </a:spcBef>
              <a:spcAft>
                <a:spcPts val="0"/>
              </a:spcAft>
              <a:buSzPts val="1800"/>
              <a:buChar char="●"/>
            </a:pPr>
            <a:r>
              <a:rPr b="1" lang="en" sz="1800"/>
              <a:t>Searching</a:t>
            </a:r>
            <a:r>
              <a:rPr lang="en" sz="1800"/>
              <a:t> a single word is carried out by hashing it to a bit mask W and comparing the bit masks B of all the text blocks.</a:t>
            </a:r>
            <a:endParaRPr sz="1800"/>
          </a:p>
          <a:p>
            <a:pPr indent="-342900" lvl="0" marL="457200" rtl="0" algn="l">
              <a:spcBef>
                <a:spcPts val="0"/>
              </a:spcBef>
              <a:spcAft>
                <a:spcPts val="0"/>
              </a:spcAft>
              <a:buSzPts val="1800"/>
              <a:buChar char="●"/>
            </a:pPr>
            <a:r>
              <a:rPr lang="en" sz="1800"/>
              <a:t>If  W &amp; Bi = W, the text block may contain the word.</a:t>
            </a:r>
            <a:endParaRPr sz="1800"/>
          </a:p>
          <a:p>
            <a:pPr indent="0" lvl="0" marL="457200" rtl="0" algn="l">
              <a:spcBef>
                <a:spcPts val="1200"/>
              </a:spcBef>
              <a:spcAft>
                <a:spcPts val="1200"/>
              </a:spcAft>
              <a:buNone/>
            </a:pPr>
            <a:r>
              <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FF"/>
                </a:solidFill>
              </a:rPr>
              <a:t>Outline</a:t>
            </a:r>
            <a:endParaRPr b="1">
              <a:solidFill>
                <a:srgbClr val="0000FF"/>
              </a:solidFill>
            </a:endParaRPr>
          </a:p>
        </p:txBody>
      </p:sp>
      <p:sp>
        <p:nvSpPr>
          <p:cNvPr id="135" name="Google Shape;135;p14"/>
          <p:cNvSpPr txBox="1"/>
          <p:nvPr>
            <p:ph idx="1" type="body"/>
          </p:nvPr>
        </p:nvSpPr>
        <p:spPr>
          <a:xfrm>
            <a:off x="819150" y="1559050"/>
            <a:ext cx="7505700" cy="2879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rgbClr val="000000"/>
              </a:buClr>
              <a:buSzPts val="2100"/>
              <a:buChar char="●"/>
            </a:pPr>
            <a:r>
              <a:rPr b="1" lang="en" sz="2100">
                <a:solidFill>
                  <a:srgbClr val="000000"/>
                </a:solidFill>
              </a:rPr>
              <a:t>Inverted Files</a:t>
            </a:r>
            <a:endParaRPr b="1" sz="2100">
              <a:solidFill>
                <a:srgbClr val="000000"/>
              </a:solidFill>
            </a:endParaRPr>
          </a:p>
          <a:p>
            <a:pPr indent="-361950" lvl="0" marL="457200" rtl="0" algn="l">
              <a:spcBef>
                <a:spcPts val="0"/>
              </a:spcBef>
              <a:spcAft>
                <a:spcPts val="0"/>
              </a:spcAft>
              <a:buClr>
                <a:srgbClr val="000000"/>
              </a:buClr>
              <a:buSzPts val="2100"/>
              <a:buChar char="●"/>
            </a:pPr>
            <a:r>
              <a:rPr b="1" lang="en" sz="2100">
                <a:solidFill>
                  <a:srgbClr val="000000"/>
                </a:solidFill>
              </a:rPr>
              <a:t>Other Indices for Text</a:t>
            </a:r>
            <a:endParaRPr b="1" sz="2100">
              <a:solidFill>
                <a:srgbClr val="000000"/>
              </a:solidFill>
            </a:endParaRPr>
          </a:p>
          <a:p>
            <a:pPr indent="-361950" lvl="0" marL="457200" rtl="0" algn="l">
              <a:spcBef>
                <a:spcPts val="0"/>
              </a:spcBef>
              <a:spcAft>
                <a:spcPts val="0"/>
              </a:spcAft>
              <a:buClr>
                <a:srgbClr val="000000"/>
              </a:buClr>
              <a:buSzPts val="2100"/>
              <a:buChar char="●"/>
            </a:pPr>
            <a:r>
              <a:rPr b="1" lang="en" sz="2100">
                <a:solidFill>
                  <a:srgbClr val="000000"/>
                </a:solidFill>
              </a:rPr>
              <a:t>Sequential Searching</a:t>
            </a:r>
            <a:endParaRPr b="1" sz="2100">
              <a:solidFill>
                <a:srgbClr val="000000"/>
              </a:solidFill>
            </a:endParaRPr>
          </a:p>
          <a:p>
            <a:pPr indent="-361950" lvl="0" marL="457200" rtl="0" algn="l">
              <a:spcBef>
                <a:spcPts val="0"/>
              </a:spcBef>
              <a:spcAft>
                <a:spcPts val="0"/>
              </a:spcAft>
              <a:buClr>
                <a:srgbClr val="000000"/>
              </a:buClr>
              <a:buSzPts val="2100"/>
              <a:buChar char="●"/>
            </a:pPr>
            <a:r>
              <a:rPr b="1" lang="en" sz="2100">
                <a:solidFill>
                  <a:srgbClr val="000000"/>
                </a:solidFill>
              </a:rPr>
              <a:t>Pattern Matching</a:t>
            </a:r>
            <a:endParaRPr b="1" sz="2100">
              <a:solidFill>
                <a:srgbClr val="000000"/>
              </a:solidFill>
            </a:endParaRPr>
          </a:p>
          <a:p>
            <a:pPr indent="-361950" lvl="0" marL="457200" rtl="0" algn="l">
              <a:spcBef>
                <a:spcPts val="0"/>
              </a:spcBef>
              <a:spcAft>
                <a:spcPts val="0"/>
              </a:spcAft>
              <a:buClr>
                <a:srgbClr val="000000"/>
              </a:buClr>
              <a:buSzPts val="2100"/>
              <a:buChar char="●"/>
            </a:pPr>
            <a:r>
              <a:rPr b="1" lang="en" sz="2100">
                <a:solidFill>
                  <a:srgbClr val="000000"/>
                </a:solidFill>
              </a:rPr>
              <a:t>Compression</a:t>
            </a:r>
            <a:endParaRPr b="1" sz="2100">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2"/>
          <p:cNvPicPr preferRelativeResize="0"/>
          <p:nvPr/>
        </p:nvPicPr>
        <p:blipFill>
          <a:blip r:embed="rId3">
            <a:alphaModFix/>
          </a:blip>
          <a:stretch>
            <a:fillRect/>
          </a:stretch>
        </p:blipFill>
        <p:spPr>
          <a:xfrm>
            <a:off x="1705625" y="493025"/>
            <a:ext cx="6462675" cy="3264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ph type="title"/>
          </p:nvPr>
        </p:nvSpPr>
        <p:spPr>
          <a:xfrm>
            <a:off x="819150" y="419200"/>
            <a:ext cx="7505700" cy="58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t>Boolean Queries:</a:t>
            </a:r>
            <a:endParaRPr b="1" sz="2400"/>
          </a:p>
        </p:txBody>
      </p:sp>
      <p:sp>
        <p:nvSpPr>
          <p:cNvPr id="241" name="Google Shape;241;p33"/>
          <p:cNvSpPr txBox="1"/>
          <p:nvPr>
            <p:ph idx="1" type="body"/>
          </p:nvPr>
        </p:nvSpPr>
        <p:spPr>
          <a:xfrm>
            <a:off x="819150" y="999400"/>
            <a:ext cx="7505700" cy="3637800"/>
          </a:xfrm>
          <a:prstGeom prst="rect">
            <a:avLst/>
          </a:prstGeom>
        </p:spPr>
        <p:txBody>
          <a:bodyPr anchorCtr="0" anchor="t" bIns="91425" lIns="91425" spcFirstLastPara="1" rIns="91425" wrap="square" tIns="91425">
            <a:noAutofit/>
          </a:bodyPr>
          <a:lstStyle/>
          <a:p>
            <a:pPr indent="-338455" lvl="0" marL="457200" rtl="0" algn="l">
              <a:lnSpc>
                <a:spcPct val="95000"/>
              </a:lnSpc>
              <a:spcBef>
                <a:spcPts val="0"/>
              </a:spcBef>
              <a:spcAft>
                <a:spcPts val="0"/>
              </a:spcAft>
              <a:buSzPts val="1730"/>
              <a:buChar char="●"/>
            </a:pPr>
            <a:r>
              <a:rPr lang="en" sz="1729"/>
              <a:t>Set manipulation algorithm, they are used when operating on sets of results, which is the case in Boolean Queries.</a:t>
            </a:r>
            <a:endParaRPr sz="1729"/>
          </a:p>
          <a:p>
            <a:pPr indent="-338455" lvl="0" marL="457200" rtl="0" algn="l">
              <a:lnSpc>
                <a:spcPct val="95000"/>
              </a:lnSpc>
              <a:spcBef>
                <a:spcPts val="0"/>
              </a:spcBef>
              <a:spcAft>
                <a:spcPts val="0"/>
              </a:spcAft>
              <a:buSzPts val="1730"/>
              <a:buChar char="●"/>
            </a:pPr>
            <a:r>
              <a:rPr lang="en" sz="1729"/>
              <a:t>The search proceeds in three phases:</a:t>
            </a:r>
            <a:endParaRPr sz="1729"/>
          </a:p>
          <a:p>
            <a:pPr indent="-338455" lvl="1" marL="914400" rtl="0" algn="l">
              <a:lnSpc>
                <a:spcPct val="95000"/>
              </a:lnSpc>
              <a:spcBef>
                <a:spcPts val="0"/>
              </a:spcBef>
              <a:spcAft>
                <a:spcPts val="0"/>
              </a:spcAft>
              <a:buSzPts val="1730"/>
              <a:buChar char="○"/>
            </a:pPr>
            <a:r>
              <a:rPr lang="en" sz="1729"/>
              <a:t>The first phase determines which documents classify.</a:t>
            </a:r>
            <a:endParaRPr sz="1729"/>
          </a:p>
          <a:p>
            <a:pPr indent="-338455" lvl="1" marL="914400" rtl="0" algn="l">
              <a:lnSpc>
                <a:spcPct val="95000"/>
              </a:lnSpc>
              <a:spcBef>
                <a:spcPts val="0"/>
              </a:spcBef>
              <a:spcAft>
                <a:spcPts val="0"/>
              </a:spcAft>
              <a:buSzPts val="1730"/>
              <a:buChar char="○"/>
            </a:pPr>
            <a:r>
              <a:rPr lang="en" sz="1729"/>
              <a:t>The second determines the relevance of the classifying documents so as to present them to the user.</a:t>
            </a:r>
            <a:endParaRPr sz="1729"/>
          </a:p>
          <a:p>
            <a:pPr indent="-338455" lvl="1" marL="914400" rtl="0" algn="l">
              <a:lnSpc>
                <a:spcPct val="95000"/>
              </a:lnSpc>
              <a:spcBef>
                <a:spcPts val="0"/>
              </a:spcBef>
              <a:spcAft>
                <a:spcPts val="0"/>
              </a:spcAft>
              <a:buSzPts val="1730"/>
              <a:buChar char="○"/>
            </a:pPr>
            <a:r>
              <a:rPr lang="en" sz="1729"/>
              <a:t>The final phase retrieves the exact positions of the matches to highlight them in those documents.</a:t>
            </a:r>
            <a:endParaRPr sz="1729"/>
          </a:p>
          <a:p>
            <a:pPr indent="-338455" lvl="0" marL="457200" rtl="0" algn="l">
              <a:lnSpc>
                <a:spcPct val="95000"/>
              </a:lnSpc>
              <a:spcBef>
                <a:spcPts val="0"/>
              </a:spcBef>
              <a:spcAft>
                <a:spcPts val="0"/>
              </a:spcAft>
              <a:buSzPts val="1730"/>
              <a:buChar char="●"/>
            </a:pPr>
            <a:r>
              <a:rPr lang="en" sz="1729"/>
              <a:t>This scheme avoids doing unnecessary work on documents.</a:t>
            </a:r>
            <a:endParaRPr sz="1729"/>
          </a:p>
          <a:p>
            <a:pPr indent="-338455" lvl="0" marL="457200" rtl="0" algn="l">
              <a:lnSpc>
                <a:spcPct val="95000"/>
              </a:lnSpc>
              <a:spcBef>
                <a:spcPts val="0"/>
              </a:spcBef>
              <a:spcAft>
                <a:spcPts val="0"/>
              </a:spcAft>
              <a:buSzPts val="1730"/>
              <a:buChar char="●"/>
            </a:pPr>
            <a:r>
              <a:rPr lang="en" sz="1729"/>
              <a:t>It is possible to evaluate the syntax tree in two forms:</a:t>
            </a:r>
            <a:endParaRPr sz="1729"/>
          </a:p>
          <a:p>
            <a:pPr indent="-338455" lvl="1" marL="914400" rtl="0" algn="l">
              <a:lnSpc>
                <a:spcPct val="95000"/>
              </a:lnSpc>
              <a:spcBef>
                <a:spcPts val="0"/>
              </a:spcBef>
              <a:spcAft>
                <a:spcPts val="0"/>
              </a:spcAft>
              <a:buSzPts val="1730"/>
              <a:buChar char="○"/>
            </a:pPr>
            <a:r>
              <a:rPr lang="en" sz="1729"/>
              <a:t>Full evaluation form- both operands are first completely obtained and then the complete result is generated.</a:t>
            </a:r>
            <a:endParaRPr sz="1729"/>
          </a:p>
          <a:p>
            <a:pPr indent="-338455" lvl="1" marL="914400" rtl="0" algn="l">
              <a:lnSpc>
                <a:spcPct val="95000"/>
              </a:lnSpc>
              <a:spcBef>
                <a:spcPts val="0"/>
              </a:spcBef>
              <a:spcAft>
                <a:spcPts val="0"/>
              </a:spcAft>
              <a:buSzPts val="1730"/>
              <a:buChar char="○"/>
            </a:pPr>
            <a:r>
              <a:rPr lang="en" sz="1729"/>
              <a:t>Lazy evaluation - results are delivered only when required.</a:t>
            </a:r>
            <a:endParaRPr sz="1729"/>
          </a:p>
          <a:p>
            <a:pPr indent="0" lvl="0" marL="914400" rtl="0" algn="l">
              <a:lnSpc>
                <a:spcPct val="95000"/>
              </a:lnSpc>
              <a:spcBef>
                <a:spcPts val="1200"/>
              </a:spcBef>
              <a:spcAft>
                <a:spcPts val="1200"/>
              </a:spcAft>
              <a:buSzPts val="935"/>
              <a:buNone/>
            </a:pPr>
            <a:r>
              <a:t/>
            </a:r>
            <a:endParaRPr sz="153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4"/>
          <p:cNvPicPr preferRelativeResize="0"/>
          <p:nvPr/>
        </p:nvPicPr>
        <p:blipFill>
          <a:blip r:embed="rId3">
            <a:alphaModFix/>
          </a:blip>
          <a:stretch>
            <a:fillRect/>
          </a:stretch>
        </p:blipFill>
        <p:spPr>
          <a:xfrm>
            <a:off x="349350" y="599625"/>
            <a:ext cx="8445302" cy="3930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819150" y="466375"/>
            <a:ext cx="7505700" cy="559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Sequential Searching</a:t>
            </a:r>
            <a:endParaRPr/>
          </a:p>
        </p:txBody>
      </p:sp>
      <p:sp>
        <p:nvSpPr>
          <p:cNvPr id="252" name="Google Shape;252;p35"/>
          <p:cNvSpPr txBox="1"/>
          <p:nvPr>
            <p:ph idx="1" type="body"/>
          </p:nvPr>
        </p:nvSpPr>
        <p:spPr>
          <a:xfrm>
            <a:off x="819150" y="1212575"/>
            <a:ext cx="7505700" cy="3226200"/>
          </a:xfrm>
          <a:prstGeom prst="rect">
            <a:avLst/>
          </a:prstGeom>
        </p:spPr>
        <p:txBody>
          <a:bodyPr anchorCtr="0" anchor="t" bIns="91425" lIns="91425" spcFirstLastPara="1" rIns="91425" wrap="square" tIns="91425">
            <a:noAutofit/>
          </a:bodyPr>
          <a:lstStyle/>
          <a:p>
            <a:pPr indent="-356076" lvl="0" marL="457200" rtl="0" algn="l">
              <a:lnSpc>
                <a:spcPct val="95000"/>
              </a:lnSpc>
              <a:spcBef>
                <a:spcPts val="0"/>
              </a:spcBef>
              <a:spcAft>
                <a:spcPts val="0"/>
              </a:spcAft>
              <a:buSzPts val="2008"/>
              <a:buChar char="●"/>
            </a:pPr>
            <a:r>
              <a:rPr lang="en" sz="2007"/>
              <a:t>Brute Force</a:t>
            </a:r>
            <a:endParaRPr sz="2007"/>
          </a:p>
          <a:p>
            <a:pPr indent="-356076" lvl="0" marL="457200" rtl="0" algn="l">
              <a:lnSpc>
                <a:spcPct val="95000"/>
              </a:lnSpc>
              <a:spcBef>
                <a:spcPts val="0"/>
              </a:spcBef>
              <a:spcAft>
                <a:spcPts val="0"/>
              </a:spcAft>
              <a:buSzPts val="2008"/>
              <a:buChar char="●"/>
            </a:pPr>
            <a:r>
              <a:rPr lang="en" sz="2007"/>
              <a:t>Knuth-Morris-Pratt</a:t>
            </a:r>
            <a:endParaRPr sz="2007"/>
          </a:p>
          <a:p>
            <a:pPr indent="-356076" lvl="0" marL="457200" rtl="0" algn="l">
              <a:lnSpc>
                <a:spcPct val="95000"/>
              </a:lnSpc>
              <a:spcBef>
                <a:spcPts val="0"/>
              </a:spcBef>
              <a:spcAft>
                <a:spcPts val="0"/>
              </a:spcAft>
              <a:buSzPts val="2008"/>
              <a:buChar char="●"/>
            </a:pPr>
            <a:r>
              <a:rPr lang="en" sz="2007"/>
              <a:t>Boyer-Moore Family</a:t>
            </a:r>
            <a:endParaRPr sz="2007"/>
          </a:p>
          <a:p>
            <a:pPr indent="-356076" lvl="0" marL="457200" rtl="0" algn="l">
              <a:lnSpc>
                <a:spcPct val="95000"/>
              </a:lnSpc>
              <a:spcBef>
                <a:spcPts val="0"/>
              </a:spcBef>
              <a:spcAft>
                <a:spcPts val="0"/>
              </a:spcAft>
              <a:buSzPts val="2008"/>
              <a:buChar char="●"/>
            </a:pPr>
            <a:r>
              <a:rPr lang="en" sz="2007"/>
              <a:t>Shift-Or</a:t>
            </a:r>
            <a:endParaRPr sz="2007"/>
          </a:p>
          <a:p>
            <a:pPr indent="-356076" lvl="0" marL="457200" rtl="0" algn="l">
              <a:lnSpc>
                <a:spcPct val="95000"/>
              </a:lnSpc>
              <a:spcBef>
                <a:spcPts val="0"/>
              </a:spcBef>
              <a:spcAft>
                <a:spcPts val="0"/>
              </a:spcAft>
              <a:buSzPts val="2008"/>
              <a:buChar char="●"/>
            </a:pPr>
            <a:r>
              <a:rPr lang="en" sz="2007"/>
              <a:t>Suffix Automaton</a:t>
            </a:r>
            <a:endParaRPr sz="2007"/>
          </a:p>
          <a:p>
            <a:pPr indent="-356076" lvl="1" marL="914400" rtl="0" algn="l">
              <a:lnSpc>
                <a:spcPct val="95000"/>
              </a:lnSpc>
              <a:spcBef>
                <a:spcPts val="0"/>
              </a:spcBef>
              <a:spcAft>
                <a:spcPts val="0"/>
              </a:spcAft>
              <a:buSzPts val="2008"/>
              <a:buChar char="○"/>
            </a:pPr>
            <a:r>
              <a:rPr lang="en" sz="2007"/>
              <a:t>Backward DAWG matching (BDM)</a:t>
            </a:r>
            <a:endParaRPr sz="2007"/>
          </a:p>
          <a:p>
            <a:pPr indent="-356076" lvl="1" marL="914400" rtl="0" algn="l">
              <a:lnSpc>
                <a:spcPct val="95000"/>
              </a:lnSpc>
              <a:spcBef>
                <a:spcPts val="0"/>
              </a:spcBef>
              <a:spcAft>
                <a:spcPts val="0"/>
              </a:spcAft>
              <a:buSzPts val="2008"/>
              <a:buChar char="○"/>
            </a:pPr>
            <a:r>
              <a:rPr lang="en" sz="2007"/>
              <a:t>BNDM</a:t>
            </a:r>
            <a:endParaRPr sz="2007"/>
          </a:p>
          <a:p>
            <a:pPr indent="0" lvl="0" marL="457200" rtl="0" algn="l">
              <a:lnSpc>
                <a:spcPct val="95000"/>
              </a:lnSpc>
              <a:spcBef>
                <a:spcPts val="1200"/>
              </a:spcBef>
              <a:spcAft>
                <a:spcPts val="1200"/>
              </a:spcAft>
              <a:buNone/>
            </a:pPr>
            <a:r>
              <a:t/>
            </a:r>
            <a:endParaRPr sz="2007"/>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ph type="title"/>
          </p:nvPr>
        </p:nvSpPr>
        <p:spPr>
          <a:xfrm>
            <a:off x="885775" y="392525"/>
            <a:ext cx="7505700" cy="62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Brute Force</a:t>
            </a:r>
            <a:endParaRPr b="1"/>
          </a:p>
          <a:p>
            <a:pPr indent="0" lvl="0" marL="0" rtl="0" algn="l">
              <a:spcBef>
                <a:spcPts val="0"/>
              </a:spcBef>
              <a:spcAft>
                <a:spcPts val="0"/>
              </a:spcAft>
              <a:buNone/>
            </a:pPr>
            <a:r>
              <a:t/>
            </a:r>
            <a:endParaRPr/>
          </a:p>
        </p:txBody>
      </p:sp>
      <p:sp>
        <p:nvSpPr>
          <p:cNvPr id="258" name="Google Shape;258;p36"/>
          <p:cNvSpPr txBox="1"/>
          <p:nvPr>
            <p:ph idx="1" type="body"/>
          </p:nvPr>
        </p:nvSpPr>
        <p:spPr>
          <a:xfrm>
            <a:off x="819150" y="1119300"/>
            <a:ext cx="7505700" cy="33195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It consist of trying all possible pattern positions in the text.</a:t>
            </a:r>
            <a:endParaRPr sz="1900"/>
          </a:p>
          <a:p>
            <a:pPr indent="-349250" lvl="0" marL="457200" rtl="0" algn="l">
              <a:spcBef>
                <a:spcPts val="0"/>
              </a:spcBef>
              <a:spcAft>
                <a:spcPts val="0"/>
              </a:spcAft>
              <a:buSzPts val="1900"/>
              <a:buChar char="●"/>
            </a:pPr>
            <a:r>
              <a:rPr lang="en" sz="1900"/>
              <a:t>For each such position, it verifies whether the pattern matches at that position.</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ph type="title"/>
          </p:nvPr>
        </p:nvSpPr>
        <p:spPr>
          <a:xfrm>
            <a:off x="819150" y="439725"/>
            <a:ext cx="7505700" cy="70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Brute Force</a:t>
            </a:r>
            <a:endParaRPr b="1"/>
          </a:p>
        </p:txBody>
      </p:sp>
      <p:sp>
        <p:nvSpPr>
          <p:cNvPr id="264" name="Google Shape;264;p37"/>
          <p:cNvSpPr txBox="1"/>
          <p:nvPr>
            <p:ph idx="1" type="body"/>
          </p:nvPr>
        </p:nvSpPr>
        <p:spPr>
          <a:xfrm>
            <a:off x="819150" y="1145925"/>
            <a:ext cx="7505700" cy="329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5" name="Google Shape;265;p37"/>
          <p:cNvPicPr preferRelativeResize="0"/>
          <p:nvPr/>
        </p:nvPicPr>
        <p:blipFill>
          <a:blip r:embed="rId3">
            <a:alphaModFix/>
          </a:blip>
          <a:stretch>
            <a:fillRect/>
          </a:stretch>
        </p:blipFill>
        <p:spPr>
          <a:xfrm>
            <a:off x="746213" y="1212600"/>
            <a:ext cx="7651574" cy="29444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8"/>
          <p:cNvSpPr txBox="1"/>
          <p:nvPr>
            <p:ph type="title"/>
          </p:nvPr>
        </p:nvSpPr>
        <p:spPr>
          <a:xfrm>
            <a:off x="819150" y="472500"/>
            <a:ext cx="7505700" cy="55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800"/>
              <a:t>Knuth-Morris-Pratt</a:t>
            </a:r>
            <a:endParaRPr b="1" sz="2800"/>
          </a:p>
          <a:p>
            <a:pPr indent="0" lvl="0" marL="0" rtl="0" algn="l">
              <a:spcBef>
                <a:spcPts val="0"/>
              </a:spcBef>
              <a:spcAft>
                <a:spcPts val="0"/>
              </a:spcAft>
              <a:buNone/>
            </a:pPr>
            <a:r>
              <a:t/>
            </a:r>
            <a:endParaRPr/>
          </a:p>
        </p:txBody>
      </p:sp>
      <p:sp>
        <p:nvSpPr>
          <p:cNvPr id="271" name="Google Shape;271;p38"/>
          <p:cNvSpPr txBox="1"/>
          <p:nvPr>
            <p:ph idx="1" type="body"/>
          </p:nvPr>
        </p:nvSpPr>
        <p:spPr>
          <a:xfrm>
            <a:off x="819150" y="1185925"/>
            <a:ext cx="7505700" cy="32529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This algorithm also slides a window over the text.</a:t>
            </a:r>
            <a:endParaRPr sz="1700"/>
          </a:p>
          <a:p>
            <a:pPr indent="-336550" lvl="0" marL="457200" rtl="0" algn="l">
              <a:spcBef>
                <a:spcPts val="0"/>
              </a:spcBef>
              <a:spcAft>
                <a:spcPts val="0"/>
              </a:spcAft>
              <a:buSzPts val="1700"/>
              <a:buChar char="●"/>
            </a:pPr>
            <a:r>
              <a:rPr lang="en" sz="1700"/>
              <a:t>However, it does not try all window positions, instead, it reuses information from previous checks.</a:t>
            </a:r>
            <a:endParaRPr sz="1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t>Knuth-Morris-Pratt</a:t>
            </a:r>
            <a:endParaRPr b="1" sz="2800"/>
          </a:p>
        </p:txBody>
      </p:sp>
      <p:sp>
        <p:nvSpPr>
          <p:cNvPr id="277" name="Google Shape;277;p39"/>
          <p:cNvSpPr txBox="1"/>
          <p:nvPr>
            <p:ph idx="1" type="body"/>
          </p:nvPr>
        </p:nvSpPr>
        <p:spPr>
          <a:xfrm>
            <a:off x="819150" y="1412475"/>
            <a:ext cx="7505700" cy="302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8" name="Google Shape;278;p39"/>
          <p:cNvPicPr preferRelativeResize="0"/>
          <p:nvPr/>
        </p:nvPicPr>
        <p:blipFill>
          <a:blip r:embed="rId3">
            <a:alphaModFix/>
          </a:blip>
          <a:stretch>
            <a:fillRect/>
          </a:stretch>
        </p:blipFill>
        <p:spPr>
          <a:xfrm>
            <a:off x="1019025" y="1510275"/>
            <a:ext cx="6722875" cy="2460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Boyer-Moore Family</a:t>
            </a:r>
            <a:endParaRPr/>
          </a:p>
        </p:txBody>
      </p:sp>
      <p:sp>
        <p:nvSpPr>
          <p:cNvPr id="284" name="Google Shape;284;p4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5" name="Google Shape;285;p40"/>
          <p:cNvPicPr preferRelativeResize="0"/>
          <p:nvPr/>
        </p:nvPicPr>
        <p:blipFill>
          <a:blip r:embed="rId3">
            <a:alphaModFix/>
          </a:blip>
          <a:stretch>
            <a:fillRect/>
          </a:stretch>
        </p:blipFill>
        <p:spPr>
          <a:xfrm>
            <a:off x="937625" y="1800200"/>
            <a:ext cx="6071400" cy="2170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Shift-Or</a:t>
            </a:r>
            <a:endParaRPr/>
          </a:p>
        </p:txBody>
      </p:sp>
      <p:sp>
        <p:nvSpPr>
          <p:cNvPr id="291" name="Google Shape;291;p4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2" name="Google Shape;292;p41"/>
          <p:cNvPicPr preferRelativeResize="0"/>
          <p:nvPr/>
        </p:nvPicPr>
        <p:blipFill>
          <a:blip r:embed="rId3">
            <a:alphaModFix/>
          </a:blip>
          <a:stretch>
            <a:fillRect/>
          </a:stretch>
        </p:blipFill>
        <p:spPr>
          <a:xfrm>
            <a:off x="879450" y="1800200"/>
            <a:ext cx="7302175" cy="2303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226525"/>
            <a:ext cx="7505700" cy="57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Introduction</a:t>
            </a:r>
            <a:endParaRPr b="1"/>
          </a:p>
        </p:txBody>
      </p:sp>
      <p:sp>
        <p:nvSpPr>
          <p:cNvPr id="141" name="Google Shape;141;p15"/>
          <p:cNvSpPr txBox="1"/>
          <p:nvPr>
            <p:ph idx="1" type="body"/>
          </p:nvPr>
        </p:nvSpPr>
        <p:spPr>
          <a:xfrm>
            <a:off x="819150" y="799525"/>
            <a:ext cx="7505700" cy="3639600"/>
          </a:xfrm>
          <a:prstGeom prst="rect">
            <a:avLst/>
          </a:prstGeom>
        </p:spPr>
        <p:txBody>
          <a:bodyPr anchorCtr="0" anchor="t" bIns="91425" lIns="91425" spcFirstLastPara="1" rIns="91425" wrap="square" tIns="91425">
            <a:noAutofit/>
          </a:bodyPr>
          <a:lstStyle/>
          <a:p>
            <a:pPr indent="-356870" lvl="0" marL="457200" rtl="0" algn="l">
              <a:lnSpc>
                <a:spcPct val="105000"/>
              </a:lnSpc>
              <a:spcBef>
                <a:spcPts val="0"/>
              </a:spcBef>
              <a:spcAft>
                <a:spcPts val="0"/>
              </a:spcAft>
              <a:buSzPts val="2020"/>
              <a:buChar char="●"/>
            </a:pPr>
            <a:r>
              <a:rPr lang="en" sz="2020"/>
              <a:t>First option in searching for a query is to scan the text sequentially.</a:t>
            </a:r>
            <a:endParaRPr sz="2020"/>
          </a:p>
          <a:p>
            <a:pPr indent="-356870" lvl="0" marL="457200" rtl="0" algn="l">
              <a:lnSpc>
                <a:spcPct val="105000"/>
              </a:lnSpc>
              <a:spcBef>
                <a:spcPts val="0"/>
              </a:spcBef>
              <a:spcAft>
                <a:spcPts val="0"/>
              </a:spcAft>
              <a:buSzPts val="2020"/>
              <a:buChar char="●"/>
            </a:pPr>
            <a:r>
              <a:rPr lang="en" sz="2020"/>
              <a:t>Sequential or online text searching involves finding the occurrences of a pattern in a text when a text is not preprocessed.</a:t>
            </a:r>
            <a:endParaRPr sz="2020"/>
          </a:p>
          <a:p>
            <a:pPr indent="-356870" lvl="0" marL="457200" rtl="0" algn="l">
              <a:lnSpc>
                <a:spcPct val="105000"/>
              </a:lnSpc>
              <a:spcBef>
                <a:spcPts val="0"/>
              </a:spcBef>
              <a:spcAft>
                <a:spcPts val="0"/>
              </a:spcAft>
              <a:buSzPts val="2020"/>
              <a:buChar char="●"/>
            </a:pPr>
            <a:r>
              <a:rPr lang="en" sz="2020"/>
              <a:t>Online search is appropriate when the text is small and volatile.</a:t>
            </a:r>
            <a:endParaRPr sz="2020"/>
          </a:p>
          <a:p>
            <a:pPr indent="-356870" lvl="0" marL="457200" rtl="0" algn="l">
              <a:lnSpc>
                <a:spcPct val="105000"/>
              </a:lnSpc>
              <a:spcBef>
                <a:spcPts val="0"/>
              </a:spcBef>
              <a:spcAft>
                <a:spcPts val="0"/>
              </a:spcAft>
              <a:buSzPts val="2020"/>
              <a:buChar char="●"/>
            </a:pPr>
            <a:r>
              <a:rPr lang="en" sz="2020"/>
              <a:t>Second option is to build data structures over the text (called indices) to speed up the search.</a:t>
            </a:r>
            <a:endParaRPr sz="2020"/>
          </a:p>
          <a:p>
            <a:pPr indent="-356870" lvl="0" marL="457200" rtl="0" algn="l">
              <a:lnSpc>
                <a:spcPct val="105000"/>
              </a:lnSpc>
              <a:spcBef>
                <a:spcPts val="0"/>
              </a:spcBef>
              <a:spcAft>
                <a:spcPts val="0"/>
              </a:spcAft>
              <a:buSzPts val="2020"/>
              <a:buChar char="●"/>
            </a:pPr>
            <a:r>
              <a:rPr lang="en" sz="2020"/>
              <a:t>It is useful when text is large and semi-static.</a:t>
            </a:r>
            <a:endParaRPr sz="2020"/>
          </a:p>
          <a:p>
            <a:pPr indent="-356870" lvl="0" marL="457200" rtl="0" algn="l">
              <a:lnSpc>
                <a:spcPct val="105000"/>
              </a:lnSpc>
              <a:spcBef>
                <a:spcPts val="0"/>
              </a:spcBef>
              <a:spcAft>
                <a:spcPts val="0"/>
              </a:spcAft>
              <a:buSzPts val="2020"/>
              <a:buChar char="●"/>
            </a:pPr>
            <a:r>
              <a:rPr lang="en" sz="2020"/>
              <a:t>There are three main indexing techniques:</a:t>
            </a:r>
            <a:endParaRPr sz="2020"/>
          </a:p>
          <a:p>
            <a:pPr indent="-356869" lvl="1" marL="914400" rtl="0" algn="l">
              <a:lnSpc>
                <a:spcPct val="105000"/>
              </a:lnSpc>
              <a:spcBef>
                <a:spcPts val="0"/>
              </a:spcBef>
              <a:spcAft>
                <a:spcPts val="0"/>
              </a:spcAft>
              <a:buSzPts val="2020"/>
              <a:buChar char="○"/>
            </a:pPr>
            <a:r>
              <a:rPr lang="en" sz="2020"/>
              <a:t>Inverted files</a:t>
            </a:r>
            <a:endParaRPr sz="2020"/>
          </a:p>
          <a:p>
            <a:pPr indent="-356869" lvl="1" marL="914400" rtl="0" algn="l">
              <a:lnSpc>
                <a:spcPct val="105000"/>
              </a:lnSpc>
              <a:spcBef>
                <a:spcPts val="0"/>
              </a:spcBef>
              <a:spcAft>
                <a:spcPts val="0"/>
              </a:spcAft>
              <a:buSzPts val="2020"/>
              <a:buChar char="○"/>
            </a:pPr>
            <a:r>
              <a:rPr lang="en" sz="2020"/>
              <a:t>Suffix arrays</a:t>
            </a:r>
            <a:endParaRPr sz="2020"/>
          </a:p>
          <a:p>
            <a:pPr indent="-356869" lvl="1" marL="914400" rtl="0" algn="l">
              <a:lnSpc>
                <a:spcPct val="105000"/>
              </a:lnSpc>
              <a:spcBef>
                <a:spcPts val="0"/>
              </a:spcBef>
              <a:spcAft>
                <a:spcPts val="0"/>
              </a:spcAft>
              <a:buSzPts val="2020"/>
              <a:buChar char="○"/>
            </a:pPr>
            <a:r>
              <a:rPr lang="en" sz="2020"/>
              <a:t>Signature Files</a:t>
            </a:r>
            <a:endParaRPr sz="2020"/>
          </a:p>
          <a:p>
            <a:pPr indent="0" lvl="0" marL="457200" rtl="0" algn="l">
              <a:lnSpc>
                <a:spcPct val="105000"/>
              </a:lnSpc>
              <a:spcBef>
                <a:spcPts val="1200"/>
              </a:spcBef>
              <a:spcAft>
                <a:spcPts val="1200"/>
              </a:spcAft>
              <a:buNone/>
            </a:pPr>
            <a:r>
              <a:t/>
            </a:r>
            <a:endParaRPr sz="202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Suffix Automaton</a:t>
            </a:r>
            <a:endParaRPr/>
          </a:p>
        </p:txBody>
      </p:sp>
      <p:sp>
        <p:nvSpPr>
          <p:cNvPr id="298" name="Google Shape;298;p4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9" name="Google Shape;299;p42"/>
          <p:cNvPicPr preferRelativeResize="0"/>
          <p:nvPr/>
        </p:nvPicPr>
        <p:blipFill>
          <a:blip r:embed="rId3">
            <a:alphaModFix/>
          </a:blip>
          <a:stretch>
            <a:fillRect/>
          </a:stretch>
        </p:blipFill>
        <p:spPr>
          <a:xfrm>
            <a:off x="759525" y="1538300"/>
            <a:ext cx="6182875" cy="2592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3"/>
          <p:cNvSpPr txBox="1"/>
          <p:nvPr>
            <p:ph type="title"/>
          </p:nvPr>
        </p:nvSpPr>
        <p:spPr>
          <a:xfrm>
            <a:off x="819150" y="845600"/>
            <a:ext cx="7505700" cy="51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700">
                <a:solidFill>
                  <a:srgbClr val="9900FF"/>
                </a:solidFill>
              </a:rPr>
              <a:t>Pattern Matching:</a:t>
            </a:r>
            <a:endParaRPr b="1" sz="2700">
              <a:solidFill>
                <a:srgbClr val="9900FF"/>
              </a:solidFill>
            </a:endParaRPr>
          </a:p>
        </p:txBody>
      </p:sp>
      <p:sp>
        <p:nvSpPr>
          <p:cNvPr id="305" name="Google Shape;305;p43"/>
          <p:cNvSpPr txBox="1"/>
          <p:nvPr>
            <p:ph idx="1" type="body"/>
          </p:nvPr>
        </p:nvSpPr>
        <p:spPr>
          <a:xfrm>
            <a:off x="819150" y="1359200"/>
            <a:ext cx="7505700" cy="307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rgbClr val="000000"/>
                </a:solidFill>
              </a:rPr>
              <a:t>Pattern matching are the techniques to deal with complex patterns.</a:t>
            </a:r>
            <a:endParaRPr sz="2000">
              <a:solidFill>
                <a:srgbClr val="000000"/>
              </a:solidFill>
            </a:endParaRPr>
          </a:p>
          <a:p>
            <a:pPr indent="0" lvl="0" marL="0" rtl="0" algn="l">
              <a:spcBef>
                <a:spcPts val="1200"/>
              </a:spcBef>
              <a:spcAft>
                <a:spcPts val="0"/>
              </a:spcAft>
              <a:buNone/>
            </a:pPr>
            <a:r>
              <a:rPr lang="en" sz="2000">
                <a:solidFill>
                  <a:srgbClr val="000000"/>
                </a:solidFill>
              </a:rPr>
              <a:t>It is </a:t>
            </a:r>
            <a:r>
              <a:rPr lang="en" sz="2000">
                <a:solidFill>
                  <a:srgbClr val="000000"/>
                </a:solidFill>
              </a:rPr>
              <a:t>divided</a:t>
            </a:r>
            <a:r>
              <a:rPr lang="en" sz="2000">
                <a:solidFill>
                  <a:srgbClr val="000000"/>
                </a:solidFill>
              </a:rPr>
              <a:t> into two groups:</a:t>
            </a:r>
            <a:endParaRPr sz="2300">
              <a:solidFill>
                <a:srgbClr val="000000"/>
              </a:solidFill>
            </a:endParaRPr>
          </a:p>
          <a:p>
            <a:pPr indent="-355600" lvl="0" marL="457200" rtl="0" algn="l">
              <a:spcBef>
                <a:spcPts val="1200"/>
              </a:spcBef>
              <a:spcAft>
                <a:spcPts val="0"/>
              </a:spcAft>
              <a:buClr>
                <a:srgbClr val="000000"/>
              </a:buClr>
              <a:buSzPts val="2000"/>
              <a:buAutoNum type="arabicPeriod"/>
            </a:pPr>
            <a:r>
              <a:rPr lang="en" sz="2000">
                <a:solidFill>
                  <a:srgbClr val="000000"/>
                </a:solidFill>
              </a:rPr>
              <a:t>Searching allowing errors</a:t>
            </a:r>
            <a:endParaRPr sz="2000">
              <a:solidFill>
                <a:srgbClr val="000000"/>
              </a:solidFill>
            </a:endParaRPr>
          </a:p>
          <a:p>
            <a:pPr indent="-355600" lvl="0" marL="457200" rtl="0" algn="l">
              <a:spcBef>
                <a:spcPts val="0"/>
              </a:spcBef>
              <a:spcAft>
                <a:spcPts val="0"/>
              </a:spcAft>
              <a:buClr>
                <a:srgbClr val="000000"/>
              </a:buClr>
              <a:buSzPts val="2000"/>
              <a:buAutoNum type="arabicPeriod"/>
            </a:pPr>
            <a:r>
              <a:rPr lang="en" sz="2000">
                <a:solidFill>
                  <a:srgbClr val="000000"/>
                </a:solidFill>
              </a:rPr>
              <a:t>Searching for extended patterns</a:t>
            </a:r>
            <a:endParaRPr sz="2000">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4"/>
          <p:cNvSpPr txBox="1"/>
          <p:nvPr>
            <p:ph type="title"/>
          </p:nvPr>
        </p:nvSpPr>
        <p:spPr>
          <a:xfrm>
            <a:off x="739200" y="445850"/>
            <a:ext cx="7505700" cy="55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String Matching allowing errors:</a:t>
            </a:r>
            <a:endParaRPr b="1"/>
          </a:p>
        </p:txBody>
      </p:sp>
      <p:sp>
        <p:nvSpPr>
          <p:cNvPr id="311" name="Google Shape;311;p44"/>
          <p:cNvSpPr txBox="1"/>
          <p:nvPr>
            <p:ph idx="1" type="body"/>
          </p:nvPr>
        </p:nvSpPr>
        <p:spPr>
          <a:xfrm>
            <a:off x="819150" y="999350"/>
            <a:ext cx="7505700" cy="3439500"/>
          </a:xfrm>
          <a:prstGeom prst="rect">
            <a:avLst/>
          </a:prstGeom>
        </p:spPr>
        <p:txBody>
          <a:bodyPr anchorCtr="0" anchor="t" bIns="91425" lIns="91425" spcFirstLastPara="1" rIns="91425" wrap="square" tIns="91425">
            <a:normAutofit lnSpcReduction="20000"/>
          </a:bodyPr>
          <a:lstStyle/>
          <a:p>
            <a:pPr indent="-361950" lvl="0" marL="457200" rtl="0" algn="l">
              <a:spcBef>
                <a:spcPts val="0"/>
              </a:spcBef>
              <a:spcAft>
                <a:spcPts val="0"/>
              </a:spcAft>
              <a:buClr>
                <a:srgbClr val="000000"/>
              </a:buClr>
              <a:buSzPts val="2100"/>
              <a:buChar char="●"/>
            </a:pPr>
            <a:r>
              <a:rPr lang="en" sz="2100">
                <a:solidFill>
                  <a:srgbClr val="000000"/>
                </a:solidFill>
              </a:rPr>
              <a:t>Also called approximate string matching.</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Given a short pattern P of length m, a long text T of length n, and a maximum allowed number of errors k.</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Find all the text positions where the pattern occurs with at most k errors.</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With minimal modifications it is </a:t>
            </a:r>
            <a:r>
              <a:rPr lang="en" sz="2100">
                <a:solidFill>
                  <a:srgbClr val="000000"/>
                </a:solidFill>
              </a:rPr>
              <a:t>adopted</a:t>
            </a:r>
            <a:r>
              <a:rPr lang="en" sz="2100">
                <a:solidFill>
                  <a:srgbClr val="000000"/>
                </a:solidFill>
              </a:rPr>
              <a:t> to searching whole words matching the pattern with k errors.</a:t>
            </a:r>
            <a:endParaRPr sz="2100">
              <a:solidFill>
                <a:srgbClr val="000000"/>
              </a:solidFill>
            </a:endParaRPr>
          </a:p>
          <a:p>
            <a:pPr indent="0" lvl="0" marL="0" rtl="0" algn="l">
              <a:spcBef>
                <a:spcPts val="1200"/>
              </a:spcBef>
              <a:spcAft>
                <a:spcPts val="0"/>
              </a:spcAft>
              <a:buNone/>
            </a:pPr>
            <a:r>
              <a:t/>
            </a:r>
            <a:endParaRPr b="1" sz="2100"/>
          </a:p>
          <a:p>
            <a:pPr indent="0" lvl="0" marL="0" rtl="0" algn="l">
              <a:spcBef>
                <a:spcPts val="1200"/>
              </a:spcBef>
              <a:spcAft>
                <a:spcPts val="1200"/>
              </a:spcAft>
              <a:buNone/>
            </a:pPr>
            <a:r>
              <a:t/>
            </a:r>
            <a:endParaRPr b="1"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type="title"/>
          </p:nvPr>
        </p:nvSpPr>
        <p:spPr>
          <a:xfrm>
            <a:off x="819150" y="379225"/>
            <a:ext cx="7505700" cy="486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2100">
                <a:solidFill>
                  <a:schemeClr val="dk2"/>
                </a:solidFill>
                <a:latin typeface="Calibri"/>
                <a:ea typeface="Calibri"/>
                <a:cs typeface="Calibri"/>
                <a:sym typeface="Calibri"/>
              </a:rPr>
              <a:t>Dynamic Programming:</a:t>
            </a:r>
            <a:endParaRPr b="1" sz="2100">
              <a:solidFill>
                <a:schemeClr val="dk2"/>
              </a:solidFill>
              <a:latin typeface="Calibri"/>
              <a:ea typeface="Calibri"/>
              <a:cs typeface="Calibri"/>
              <a:sym typeface="Calibri"/>
            </a:endParaRPr>
          </a:p>
          <a:p>
            <a:pPr indent="0" lvl="0" marL="0" rtl="0" algn="l">
              <a:spcBef>
                <a:spcPts val="1200"/>
              </a:spcBef>
              <a:spcAft>
                <a:spcPts val="0"/>
              </a:spcAft>
              <a:buNone/>
            </a:pPr>
            <a:r>
              <a:t/>
            </a:r>
            <a:endParaRPr/>
          </a:p>
        </p:txBody>
      </p:sp>
      <p:sp>
        <p:nvSpPr>
          <p:cNvPr id="317" name="Google Shape;317;p45"/>
          <p:cNvSpPr txBox="1"/>
          <p:nvPr>
            <p:ph idx="1" type="body"/>
          </p:nvPr>
        </p:nvSpPr>
        <p:spPr>
          <a:xfrm>
            <a:off x="819150" y="866125"/>
            <a:ext cx="7505700" cy="3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8" name="Google Shape;318;p45"/>
          <p:cNvPicPr preferRelativeResize="0"/>
          <p:nvPr/>
        </p:nvPicPr>
        <p:blipFill>
          <a:blip r:embed="rId3">
            <a:alphaModFix/>
          </a:blip>
          <a:stretch>
            <a:fillRect/>
          </a:stretch>
        </p:blipFill>
        <p:spPr>
          <a:xfrm>
            <a:off x="879450" y="866125"/>
            <a:ext cx="7288850" cy="2385200"/>
          </a:xfrm>
          <a:prstGeom prst="rect">
            <a:avLst/>
          </a:prstGeom>
          <a:noFill/>
          <a:ln>
            <a:noFill/>
          </a:ln>
        </p:spPr>
      </p:pic>
      <p:pic>
        <p:nvPicPr>
          <p:cNvPr id="319" name="Google Shape;319;p45"/>
          <p:cNvPicPr preferRelativeResize="0"/>
          <p:nvPr/>
        </p:nvPicPr>
        <p:blipFill>
          <a:blip r:embed="rId4">
            <a:alphaModFix/>
          </a:blip>
          <a:stretch>
            <a:fillRect/>
          </a:stretch>
        </p:blipFill>
        <p:spPr>
          <a:xfrm>
            <a:off x="960900" y="3371250"/>
            <a:ext cx="7222200" cy="1067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6"/>
          <p:cNvSpPr txBox="1"/>
          <p:nvPr>
            <p:ph type="title"/>
          </p:nvPr>
        </p:nvSpPr>
        <p:spPr>
          <a:xfrm>
            <a:off x="819150" y="559650"/>
            <a:ext cx="7505700" cy="8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200">
                <a:solidFill>
                  <a:srgbClr val="000000"/>
                </a:solidFill>
              </a:rPr>
              <a:t>Automaton:</a:t>
            </a:r>
            <a:endParaRPr b="1" sz="2200">
              <a:solidFill>
                <a:srgbClr val="000000"/>
              </a:solidFill>
            </a:endParaRPr>
          </a:p>
          <a:p>
            <a:pPr indent="0" lvl="0" marL="0" rtl="0" algn="l">
              <a:spcBef>
                <a:spcPts val="0"/>
              </a:spcBef>
              <a:spcAft>
                <a:spcPts val="0"/>
              </a:spcAft>
              <a:buSzPts val="891"/>
              <a:buNone/>
            </a:pPr>
            <a:r>
              <a:t/>
            </a:r>
            <a:endParaRPr b="1" sz="2016">
              <a:solidFill>
                <a:srgbClr val="000000"/>
              </a:solidFill>
            </a:endParaRPr>
          </a:p>
        </p:txBody>
      </p:sp>
      <p:sp>
        <p:nvSpPr>
          <p:cNvPr id="325" name="Google Shape;325;p46"/>
          <p:cNvSpPr txBox="1"/>
          <p:nvPr>
            <p:ph idx="1" type="body"/>
          </p:nvPr>
        </p:nvSpPr>
        <p:spPr>
          <a:xfrm>
            <a:off x="819150" y="1012700"/>
            <a:ext cx="7505700" cy="3439200"/>
          </a:xfrm>
          <a:prstGeom prst="rect">
            <a:avLst/>
          </a:prstGeom>
        </p:spPr>
        <p:txBody>
          <a:bodyPr anchorCtr="0" anchor="t" bIns="91425" lIns="91425" spcFirstLastPara="1" rIns="91425" wrap="square" tIns="91425">
            <a:normAutofit fontScale="25000"/>
          </a:bodyPr>
          <a:lstStyle/>
          <a:p>
            <a:pPr indent="-336550" lvl="0" marL="457200" rtl="0" algn="l">
              <a:spcBef>
                <a:spcPts val="0"/>
              </a:spcBef>
              <a:spcAft>
                <a:spcPts val="0"/>
              </a:spcAft>
              <a:buClr>
                <a:srgbClr val="000000"/>
              </a:buClr>
              <a:buSzPct val="100000"/>
              <a:buChar char="●"/>
            </a:pPr>
            <a:r>
              <a:rPr lang="en" sz="6800">
                <a:solidFill>
                  <a:srgbClr val="000000"/>
                </a:solidFill>
              </a:rPr>
              <a:t>The problem can reduced to non-deterministic finite automaton (NFA).</a:t>
            </a:r>
            <a:endParaRPr sz="6800">
              <a:solidFill>
                <a:srgbClr val="000000"/>
              </a:solidFill>
            </a:endParaRPr>
          </a:p>
          <a:p>
            <a:pPr indent="-336550" lvl="0" marL="457200" rtl="0" algn="l">
              <a:spcBef>
                <a:spcPts val="0"/>
              </a:spcBef>
              <a:spcAft>
                <a:spcPts val="0"/>
              </a:spcAft>
              <a:buClr>
                <a:srgbClr val="000000"/>
              </a:buClr>
              <a:buSzPct val="100000"/>
              <a:buChar char="●"/>
            </a:pPr>
            <a:r>
              <a:rPr lang="en" sz="6800">
                <a:solidFill>
                  <a:srgbClr val="000000"/>
                </a:solidFill>
              </a:rPr>
              <a:t>Dynamic programming algorithm is used.</a:t>
            </a:r>
            <a:endParaRPr sz="6800">
              <a:solidFill>
                <a:srgbClr val="000000"/>
              </a:solidFill>
            </a:endParaRPr>
          </a:p>
          <a:p>
            <a:pPr indent="0" lvl="0" marL="0" rtl="0" algn="l">
              <a:spcBef>
                <a:spcPts val="1200"/>
              </a:spcBef>
              <a:spcAft>
                <a:spcPts val="0"/>
              </a:spcAft>
              <a:buNone/>
            </a:pPr>
            <a:r>
              <a:rPr b="1" lang="en" sz="8800">
                <a:solidFill>
                  <a:srgbClr val="000000"/>
                </a:solidFill>
              </a:rPr>
              <a:t>Bit-Parallelism:</a:t>
            </a:r>
            <a:endParaRPr b="1" sz="8800">
              <a:solidFill>
                <a:srgbClr val="000000"/>
              </a:solidFill>
            </a:endParaRPr>
          </a:p>
          <a:p>
            <a:pPr indent="-338748" lvl="0" marL="457200" rtl="0" algn="l">
              <a:spcBef>
                <a:spcPts val="1200"/>
              </a:spcBef>
              <a:spcAft>
                <a:spcPts val="0"/>
              </a:spcAft>
              <a:buClr>
                <a:srgbClr val="000000"/>
              </a:buClr>
              <a:buSzPct val="100000"/>
              <a:buChar char="●"/>
            </a:pPr>
            <a:r>
              <a:rPr lang="en" sz="6938">
                <a:solidFill>
                  <a:srgbClr val="000000"/>
                </a:solidFill>
              </a:rPr>
              <a:t>Used to parallelize the computation of the dynamic programming matrix and to parallelize the computation of the NFA.</a:t>
            </a:r>
            <a:endParaRPr sz="6938">
              <a:solidFill>
                <a:srgbClr val="000000"/>
              </a:solidFill>
            </a:endParaRPr>
          </a:p>
          <a:p>
            <a:pPr indent="-338748" lvl="0" marL="457200" rtl="0" algn="l">
              <a:spcBef>
                <a:spcPts val="0"/>
              </a:spcBef>
              <a:spcAft>
                <a:spcPts val="0"/>
              </a:spcAft>
              <a:buClr>
                <a:srgbClr val="000000"/>
              </a:buClr>
              <a:buSzPct val="100000"/>
              <a:buChar char="●"/>
            </a:pPr>
            <a:r>
              <a:rPr lang="en" sz="6938">
                <a:solidFill>
                  <a:srgbClr val="000000"/>
                </a:solidFill>
              </a:rPr>
              <a:t>Achieves O(n) search time for short patterns and fastest ones in many cases.</a:t>
            </a:r>
            <a:endParaRPr sz="6938">
              <a:solidFill>
                <a:srgbClr val="000000"/>
              </a:solidFill>
            </a:endParaRPr>
          </a:p>
          <a:p>
            <a:pPr indent="0" lvl="0" marL="0" rtl="0" algn="l">
              <a:spcBef>
                <a:spcPts val="1200"/>
              </a:spcBef>
              <a:spcAft>
                <a:spcPts val="0"/>
              </a:spcAft>
              <a:buNone/>
            </a:pPr>
            <a:r>
              <a:t/>
            </a:r>
            <a:endParaRPr b="1" sz="4507">
              <a:solidFill>
                <a:srgbClr val="000000"/>
              </a:solidFill>
            </a:endParaRPr>
          </a:p>
          <a:p>
            <a:pPr indent="0" lvl="0" marL="0" rtl="0" algn="l">
              <a:spcBef>
                <a:spcPts val="1200"/>
              </a:spcBef>
              <a:spcAft>
                <a:spcPts val="0"/>
              </a:spcAft>
              <a:buNone/>
            </a:pPr>
            <a:r>
              <a:t/>
            </a:r>
            <a:endParaRPr b="1" sz="4507">
              <a:solidFill>
                <a:srgbClr val="000000"/>
              </a:solidFill>
            </a:endParaRPr>
          </a:p>
          <a:p>
            <a:pPr indent="0" lvl="0" marL="0" rtl="0" algn="l">
              <a:spcBef>
                <a:spcPts val="1200"/>
              </a:spcBef>
              <a:spcAft>
                <a:spcPts val="1200"/>
              </a:spcAft>
              <a:buNone/>
            </a:pPr>
            <a:r>
              <a:t/>
            </a:r>
            <a:endParaRPr b="1" sz="220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7"/>
          <p:cNvSpPr txBox="1"/>
          <p:nvPr>
            <p:ph type="title"/>
          </p:nvPr>
        </p:nvSpPr>
        <p:spPr>
          <a:xfrm>
            <a:off x="819150" y="845600"/>
            <a:ext cx="7505700" cy="52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b="1" lang="en" sz="2556">
                <a:solidFill>
                  <a:srgbClr val="000000"/>
                </a:solidFill>
                <a:latin typeface="Calibri"/>
                <a:ea typeface="Calibri"/>
                <a:cs typeface="Calibri"/>
                <a:sym typeface="Calibri"/>
              </a:rPr>
              <a:t>Filtering:</a:t>
            </a:r>
            <a:endParaRPr b="1" sz="2556">
              <a:solidFill>
                <a:srgbClr val="000000"/>
              </a:solidFill>
              <a:latin typeface="Calibri"/>
              <a:ea typeface="Calibri"/>
              <a:cs typeface="Calibri"/>
              <a:sym typeface="Calibri"/>
            </a:endParaRPr>
          </a:p>
          <a:p>
            <a:pPr indent="0" lvl="0" marL="0" rtl="0" algn="l">
              <a:spcBef>
                <a:spcPts val="1200"/>
              </a:spcBef>
              <a:spcAft>
                <a:spcPts val="0"/>
              </a:spcAft>
              <a:buSzPts val="990"/>
              <a:buNone/>
            </a:pPr>
            <a:r>
              <a:t/>
            </a:r>
            <a:endParaRPr sz="2700"/>
          </a:p>
        </p:txBody>
      </p:sp>
      <p:sp>
        <p:nvSpPr>
          <p:cNvPr id="331" name="Google Shape;331;p47"/>
          <p:cNvSpPr txBox="1"/>
          <p:nvPr>
            <p:ph idx="1" type="body"/>
          </p:nvPr>
        </p:nvSpPr>
        <p:spPr>
          <a:xfrm>
            <a:off x="819150" y="1444400"/>
            <a:ext cx="7505700" cy="2448000"/>
          </a:xfrm>
          <a:prstGeom prst="rect">
            <a:avLst/>
          </a:prstGeom>
        </p:spPr>
        <p:txBody>
          <a:bodyPr anchorCtr="0" anchor="t" bIns="91425" lIns="91425" spcFirstLastPara="1" rIns="91425" wrap="square" tIns="91425">
            <a:normAutofit fontScale="40000" lnSpcReduction="10000"/>
          </a:bodyPr>
          <a:lstStyle/>
          <a:p>
            <a:pPr indent="-343095" lvl="0" marL="457200" rtl="0" algn="l">
              <a:spcBef>
                <a:spcPts val="0"/>
              </a:spcBef>
              <a:spcAft>
                <a:spcPts val="0"/>
              </a:spcAft>
              <a:buClr>
                <a:srgbClr val="000000"/>
              </a:buClr>
              <a:buSzPct val="100000"/>
              <a:buChar char="●"/>
            </a:pPr>
            <a:r>
              <a:rPr lang="en" sz="4507">
                <a:solidFill>
                  <a:srgbClr val="000000"/>
                </a:solidFill>
              </a:rPr>
              <a:t>Filters the the text first, reducing the area where dynamic programming needs to be used.</a:t>
            </a:r>
            <a:endParaRPr sz="4507">
              <a:solidFill>
                <a:srgbClr val="000000"/>
              </a:solidFill>
            </a:endParaRPr>
          </a:p>
          <a:p>
            <a:pPr indent="-343095" lvl="0" marL="457200" rtl="0" algn="l">
              <a:spcBef>
                <a:spcPts val="0"/>
              </a:spcBef>
              <a:spcAft>
                <a:spcPts val="0"/>
              </a:spcAft>
              <a:buClr>
                <a:srgbClr val="000000"/>
              </a:buClr>
              <a:buSzPct val="100000"/>
              <a:buChar char="●"/>
            </a:pPr>
            <a:r>
              <a:rPr lang="en" sz="4507">
                <a:solidFill>
                  <a:srgbClr val="000000"/>
                </a:solidFill>
              </a:rPr>
              <a:t>Achieves sublinear expected time in many cases for low error ratios.</a:t>
            </a:r>
            <a:endParaRPr sz="4507">
              <a:solidFill>
                <a:srgbClr val="000000"/>
              </a:solidFill>
            </a:endParaRPr>
          </a:p>
          <a:p>
            <a:pPr indent="-343095" lvl="0" marL="457200" rtl="0" algn="l">
              <a:spcBef>
                <a:spcPts val="0"/>
              </a:spcBef>
              <a:spcAft>
                <a:spcPts val="0"/>
              </a:spcAft>
              <a:buClr>
                <a:srgbClr val="000000"/>
              </a:buClr>
              <a:buSzPct val="100000"/>
              <a:buChar char="●"/>
            </a:pPr>
            <a:r>
              <a:rPr lang="en" sz="4507">
                <a:solidFill>
                  <a:srgbClr val="000000"/>
                </a:solidFill>
              </a:rPr>
              <a:t>Not all text characters are inspected.</a:t>
            </a:r>
            <a:endParaRPr sz="4507">
              <a:solidFill>
                <a:srgbClr val="000000"/>
              </a:solidFill>
            </a:endParaRPr>
          </a:p>
          <a:p>
            <a:pPr indent="-343095" lvl="0" marL="457200" rtl="0" algn="l">
              <a:spcBef>
                <a:spcPts val="0"/>
              </a:spcBef>
              <a:spcAft>
                <a:spcPts val="0"/>
              </a:spcAft>
              <a:buClr>
                <a:srgbClr val="000000"/>
              </a:buClr>
              <a:buSzPct val="100000"/>
              <a:buChar char="●"/>
            </a:pPr>
            <a:r>
              <a:rPr lang="en" sz="4507">
                <a:solidFill>
                  <a:srgbClr val="000000"/>
                </a:solidFill>
              </a:rPr>
              <a:t>Not effective for more errors.</a:t>
            </a:r>
            <a:endParaRPr sz="4507">
              <a:solidFill>
                <a:srgbClr val="000000"/>
              </a:solidFill>
            </a:endParaRPr>
          </a:p>
          <a:p>
            <a:pPr indent="-343095" lvl="0" marL="457200" rtl="0" algn="l">
              <a:spcBef>
                <a:spcPts val="0"/>
              </a:spcBef>
              <a:spcAft>
                <a:spcPts val="0"/>
              </a:spcAft>
              <a:buClr>
                <a:srgbClr val="000000"/>
              </a:buClr>
              <a:buSzPct val="100000"/>
              <a:buChar char="●"/>
            </a:pPr>
            <a:r>
              <a:rPr lang="en" sz="4507">
                <a:solidFill>
                  <a:srgbClr val="000000"/>
                </a:solidFill>
              </a:rPr>
              <a:t>It is based on the fact that some positions of the pattern must appear with no errors.</a:t>
            </a:r>
            <a:endParaRPr sz="4507">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8"/>
          <p:cNvSpPr txBox="1"/>
          <p:nvPr>
            <p:ph type="title"/>
          </p:nvPr>
        </p:nvSpPr>
        <p:spPr>
          <a:xfrm>
            <a:off x="819150" y="845600"/>
            <a:ext cx="7505700" cy="4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300">
                <a:solidFill>
                  <a:srgbClr val="000000"/>
                </a:solidFill>
                <a:latin typeface="Calibri"/>
                <a:ea typeface="Calibri"/>
                <a:cs typeface="Calibri"/>
                <a:sym typeface="Calibri"/>
              </a:rPr>
              <a:t>A generic Multimedia Indexing Approach:</a:t>
            </a:r>
            <a:endParaRPr b="1" sz="2300">
              <a:solidFill>
                <a:srgbClr val="000000"/>
              </a:solidFill>
            </a:endParaRPr>
          </a:p>
        </p:txBody>
      </p:sp>
      <p:sp>
        <p:nvSpPr>
          <p:cNvPr id="337" name="Google Shape;337;p48"/>
          <p:cNvSpPr txBox="1"/>
          <p:nvPr>
            <p:ph idx="1" type="body"/>
          </p:nvPr>
        </p:nvSpPr>
        <p:spPr>
          <a:xfrm>
            <a:off x="819150" y="1372500"/>
            <a:ext cx="7505700" cy="3066300"/>
          </a:xfrm>
          <a:prstGeom prst="rect">
            <a:avLst/>
          </a:prstGeom>
        </p:spPr>
        <p:txBody>
          <a:bodyPr anchorCtr="0" anchor="t" bIns="91425" lIns="91425" spcFirstLastPara="1" rIns="91425" wrap="square" tIns="91425">
            <a:noAutofit/>
          </a:bodyPr>
          <a:lstStyle/>
          <a:p>
            <a:pPr indent="-332105" lvl="0" marL="457200" rtl="0" algn="l">
              <a:lnSpc>
                <a:spcPct val="105000"/>
              </a:lnSpc>
              <a:spcBef>
                <a:spcPts val="0"/>
              </a:spcBef>
              <a:spcAft>
                <a:spcPts val="0"/>
              </a:spcAft>
              <a:buClr>
                <a:srgbClr val="000000"/>
              </a:buClr>
              <a:buSzPts val="1630"/>
              <a:buChar char="●"/>
            </a:pPr>
            <a:r>
              <a:rPr lang="en" sz="1629">
                <a:solidFill>
                  <a:srgbClr val="000000"/>
                </a:solidFill>
              </a:rPr>
              <a:t>It </a:t>
            </a:r>
            <a:r>
              <a:rPr lang="en" sz="1629">
                <a:solidFill>
                  <a:srgbClr val="000000"/>
                </a:solidFill>
              </a:rPr>
              <a:t>focus on “whole match ”queries.</a:t>
            </a:r>
            <a:endParaRPr sz="1629">
              <a:solidFill>
                <a:srgbClr val="000000"/>
              </a:solidFill>
            </a:endParaRPr>
          </a:p>
          <a:p>
            <a:pPr indent="-332105" lvl="0" marL="457200" rtl="0" algn="l">
              <a:lnSpc>
                <a:spcPct val="105000"/>
              </a:lnSpc>
              <a:spcBef>
                <a:spcPts val="0"/>
              </a:spcBef>
              <a:spcAft>
                <a:spcPts val="0"/>
              </a:spcAft>
              <a:buClr>
                <a:srgbClr val="000000"/>
              </a:buClr>
              <a:buSzPts val="1630"/>
              <a:buChar char="●"/>
            </a:pPr>
            <a:r>
              <a:rPr lang="en" sz="1629">
                <a:solidFill>
                  <a:srgbClr val="000000"/>
                </a:solidFill>
              </a:rPr>
              <a:t>For, a collection of N objects: O1,O2,.....On.</a:t>
            </a:r>
            <a:endParaRPr sz="1629">
              <a:solidFill>
                <a:srgbClr val="000000"/>
              </a:solidFill>
            </a:endParaRPr>
          </a:p>
          <a:p>
            <a:pPr indent="-332105" lvl="0" marL="457200" rtl="0" algn="l">
              <a:lnSpc>
                <a:spcPct val="105000"/>
              </a:lnSpc>
              <a:spcBef>
                <a:spcPts val="0"/>
              </a:spcBef>
              <a:spcAft>
                <a:spcPts val="0"/>
              </a:spcAft>
              <a:buClr>
                <a:srgbClr val="000000"/>
              </a:buClr>
              <a:buSzPts val="1630"/>
              <a:buChar char="●"/>
            </a:pPr>
            <a:r>
              <a:rPr lang="en" sz="1629">
                <a:solidFill>
                  <a:srgbClr val="000000"/>
                </a:solidFill>
              </a:rPr>
              <a:t>The distance between two objects (Oi, Oj) is given by the function D(Oi, Oj), which can be implemented as a program.</a:t>
            </a:r>
            <a:endParaRPr sz="1629">
              <a:solidFill>
                <a:srgbClr val="000000"/>
              </a:solidFill>
            </a:endParaRPr>
          </a:p>
          <a:p>
            <a:pPr indent="-332105" lvl="0" marL="457200" rtl="0" algn="l">
              <a:lnSpc>
                <a:spcPct val="105000"/>
              </a:lnSpc>
              <a:spcBef>
                <a:spcPts val="0"/>
              </a:spcBef>
              <a:spcAft>
                <a:spcPts val="0"/>
              </a:spcAft>
              <a:buClr>
                <a:srgbClr val="000000"/>
              </a:buClr>
              <a:buSzPts val="1630"/>
              <a:buChar char="●"/>
            </a:pPr>
            <a:r>
              <a:rPr lang="en" sz="1629">
                <a:solidFill>
                  <a:srgbClr val="000000"/>
                </a:solidFill>
              </a:rPr>
              <a:t>The user specifies a query object Q, and a tolerance </a:t>
            </a:r>
            <a:r>
              <a:rPr i="1" lang="en" sz="1629">
                <a:solidFill>
                  <a:srgbClr val="000000"/>
                </a:solidFill>
              </a:rPr>
              <a:t>E.</a:t>
            </a:r>
            <a:endParaRPr i="1" sz="1629">
              <a:solidFill>
                <a:srgbClr val="000000"/>
              </a:solidFill>
            </a:endParaRPr>
          </a:p>
          <a:p>
            <a:pPr indent="-332105" lvl="0" marL="457200" rtl="0" algn="l">
              <a:lnSpc>
                <a:spcPct val="105000"/>
              </a:lnSpc>
              <a:spcBef>
                <a:spcPts val="0"/>
              </a:spcBef>
              <a:spcAft>
                <a:spcPts val="0"/>
              </a:spcAft>
              <a:buClr>
                <a:srgbClr val="000000"/>
              </a:buClr>
              <a:buSzPts val="1630"/>
              <a:buChar char="●"/>
            </a:pPr>
            <a:r>
              <a:rPr lang="en" sz="1629">
                <a:solidFill>
                  <a:srgbClr val="000000"/>
                </a:solidFill>
              </a:rPr>
              <a:t>Goal is to find the objects in the collection that are within a distance E from the query object.</a:t>
            </a:r>
            <a:endParaRPr sz="1629">
              <a:solidFill>
                <a:srgbClr val="000000"/>
              </a:solidFill>
            </a:endParaRPr>
          </a:p>
          <a:p>
            <a:pPr indent="-332105" lvl="0" marL="457200" rtl="0" algn="l">
              <a:lnSpc>
                <a:spcPct val="105000"/>
              </a:lnSpc>
              <a:spcBef>
                <a:spcPts val="0"/>
              </a:spcBef>
              <a:spcAft>
                <a:spcPts val="0"/>
              </a:spcAft>
              <a:buClr>
                <a:srgbClr val="000000"/>
              </a:buClr>
              <a:buSzPts val="1630"/>
              <a:buChar char="●"/>
            </a:pPr>
            <a:r>
              <a:rPr lang="en" sz="1629">
                <a:solidFill>
                  <a:srgbClr val="000000"/>
                </a:solidFill>
              </a:rPr>
              <a:t>Sequential scanning is used.</a:t>
            </a:r>
            <a:endParaRPr sz="1629">
              <a:solidFill>
                <a:srgbClr val="000000"/>
              </a:solidFill>
            </a:endParaRPr>
          </a:p>
          <a:p>
            <a:pPr indent="-332105" lvl="0" marL="457200" rtl="0" algn="l">
              <a:lnSpc>
                <a:spcPct val="105000"/>
              </a:lnSpc>
              <a:spcBef>
                <a:spcPts val="0"/>
              </a:spcBef>
              <a:spcAft>
                <a:spcPts val="0"/>
              </a:spcAft>
              <a:buClr>
                <a:srgbClr val="000000"/>
              </a:buClr>
              <a:buSzPts val="1630"/>
              <a:buChar char="●"/>
            </a:pPr>
            <a:r>
              <a:rPr lang="en" sz="1629">
                <a:solidFill>
                  <a:srgbClr val="000000"/>
                </a:solidFill>
              </a:rPr>
              <a:t>Sequential scanning may be slow due to:</a:t>
            </a:r>
            <a:endParaRPr sz="1629">
              <a:solidFill>
                <a:srgbClr val="000000"/>
              </a:solidFill>
            </a:endParaRPr>
          </a:p>
          <a:p>
            <a:pPr indent="-332105" lvl="1" marL="914400" rtl="0" algn="l">
              <a:lnSpc>
                <a:spcPct val="105000"/>
              </a:lnSpc>
              <a:spcBef>
                <a:spcPts val="0"/>
              </a:spcBef>
              <a:spcAft>
                <a:spcPts val="0"/>
              </a:spcAft>
              <a:buClr>
                <a:srgbClr val="000000"/>
              </a:buClr>
              <a:buSzPts val="1630"/>
              <a:buChar char="○"/>
            </a:pPr>
            <a:r>
              <a:rPr lang="en" sz="1629">
                <a:solidFill>
                  <a:srgbClr val="000000"/>
                </a:solidFill>
              </a:rPr>
              <a:t>The distance computation might be expensive.</a:t>
            </a:r>
            <a:endParaRPr sz="1629">
              <a:solidFill>
                <a:srgbClr val="000000"/>
              </a:solidFill>
            </a:endParaRPr>
          </a:p>
          <a:p>
            <a:pPr indent="-332105" lvl="1" marL="914400" rtl="0" algn="l">
              <a:lnSpc>
                <a:spcPct val="105000"/>
              </a:lnSpc>
              <a:spcBef>
                <a:spcPts val="0"/>
              </a:spcBef>
              <a:spcAft>
                <a:spcPts val="0"/>
              </a:spcAft>
              <a:buClr>
                <a:srgbClr val="000000"/>
              </a:buClr>
              <a:buSzPts val="1630"/>
              <a:buChar char="○"/>
            </a:pPr>
            <a:r>
              <a:rPr lang="en" sz="1629">
                <a:solidFill>
                  <a:srgbClr val="000000"/>
                </a:solidFill>
              </a:rPr>
              <a:t>The database size might be huge.</a:t>
            </a:r>
            <a:endParaRPr sz="1629">
              <a:solidFill>
                <a:srgbClr val="000000"/>
              </a:solidFill>
            </a:endParaRPr>
          </a:p>
          <a:p>
            <a:pPr indent="0" lvl="0" marL="0" rtl="0" algn="l">
              <a:lnSpc>
                <a:spcPct val="105000"/>
              </a:lnSpc>
              <a:spcBef>
                <a:spcPts val="1200"/>
              </a:spcBef>
              <a:spcAft>
                <a:spcPts val="0"/>
              </a:spcAft>
              <a:buSzPts val="770"/>
              <a:buNone/>
            </a:pPr>
            <a:r>
              <a:t/>
            </a:r>
            <a:endParaRPr sz="1629">
              <a:solidFill>
                <a:srgbClr val="000000"/>
              </a:solidFill>
            </a:endParaRPr>
          </a:p>
          <a:p>
            <a:pPr indent="0" lvl="0" marL="0" rtl="0" algn="l">
              <a:lnSpc>
                <a:spcPct val="105000"/>
              </a:lnSpc>
              <a:spcBef>
                <a:spcPts val="1200"/>
              </a:spcBef>
              <a:spcAft>
                <a:spcPts val="1200"/>
              </a:spcAft>
              <a:buSzPts val="770"/>
              <a:buNone/>
            </a:pPr>
            <a:r>
              <a:t/>
            </a:r>
            <a:endParaRPr sz="1629">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9"/>
          <p:cNvSpPr txBox="1"/>
          <p:nvPr>
            <p:ph type="title"/>
          </p:nvPr>
        </p:nvSpPr>
        <p:spPr>
          <a:xfrm>
            <a:off x="819150" y="445850"/>
            <a:ext cx="7505700" cy="46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400">
                <a:solidFill>
                  <a:srgbClr val="000000"/>
                </a:solidFill>
              </a:rPr>
              <a:t>Automatic Feature Extraction:</a:t>
            </a:r>
            <a:endParaRPr b="1" sz="2400">
              <a:solidFill>
                <a:srgbClr val="000000"/>
              </a:solidFill>
            </a:endParaRPr>
          </a:p>
        </p:txBody>
      </p:sp>
      <p:sp>
        <p:nvSpPr>
          <p:cNvPr id="343" name="Google Shape;343;p49"/>
          <p:cNvSpPr txBox="1"/>
          <p:nvPr>
            <p:ph idx="1" type="body"/>
          </p:nvPr>
        </p:nvSpPr>
        <p:spPr>
          <a:xfrm>
            <a:off x="819150" y="986050"/>
            <a:ext cx="7505700" cy="34527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Char char="●"/>
            </a:pPr>
            <a:r>
              <a:rPr lang="en" sz="1600">
                <a:solidFill>
                  <a:srgbClr val="000000"/>
                </a:solidFill>
              </a:rPr>
              <a:t>Algorithms for automatic feature extraction methods exist, like ‘Multidimensional Scaling’ (MDS) and ‘FastMap’.</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It facilitates visual data mining: 2D or 3D projections of the data set, and inspect it for clusters, correlations and other patterns.</a:t>
            </a:r>
            <a:endParaRPr sz="1600">
              <a:solidFill>
                <a:srgbClr val="000000"/>
              </a:solidFill>
            </a:endParaRPr>
          </a:p>
          <a:p>
            <a:pPr indent="0" lvl="0" marL="457200" rtl="0" algn="l">
              <a:spcBef>
                <a:spcPts val="1200"/>
              </a:spcBef>
              <a:spcAft>
                <a:spcPts val="0"/>
              </a:spcAft>
              <a:buNone/>
            </a:pPr>
            <a:r>
              <a:t/>
            </a:r>
            <a:endParaRPr sz="1600">
              <a:solidFill>
                <a:srgbClr val="000000"/>
              </a:solidFill>
            </a:endParaRPr>
          </a:p>
          <a:p>
            <a:pPr indent="0" lvl="0" marL="0" rtl="0" algn="l">
              <a:spcBef>
                <a:spcPts val="1200"/>
              </a:spcBef>
              <a:spcAft>
                <a:spcPts val="1200"/>
              </a:spcAft>
              <a:buNone/>
            </a:pPr>
            <a:r>
              <a:t/>
            </a:r>
            <a:endParaRPr sz="1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50"/>
          <p:cNvPicPr preferRelativeResize="0"/>
          <p:nvPr/>
        </p:nvPicPr>
        <p:blipFill>
          <a:blip r:embed="rId3">
            <a:alphaModFix/>
          </a:blip>
          <a:stretch>
            <a:fillRect/>
          </a:stretch>
        </p:blipFill>
        <p:spPr>
          <a:xfrm>
            <a:off x="506350" y="533000"/>
            <a:ext cx="8008402" cy="4037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1"/>
          <p:cNvSpPr txBox="1"/>
          <p:nvPr>
            <p:ph type="title"/>
          </p:nvPr>
        </p:nvSpPr>
        <p:spPr>
          <a:xfrm>
            <a:off x="939075" y="379225"/>
            <a:ext cx="7505700" cy="526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500">
                <a:solidFill>
                  <a:srgbClr val="000000"/>
                </a:solidFill>
              </a:rPr>
              <a:t>Searching the Web:</a:t>
            </a:r>
            <a:endParaRPr b="1" sz="2500">
              <a:solidFill>
                <a:srgbClr val="000000"/>
              </a:solidFill>
            </a:endParaRPr>
          </a:p>
        </p:txBody>
      </p:sp>
      <p:sp>
        <p:nvSpPr>
          <p:cNvPr id="354" name="Google Shape;354;p51"/>
          <p:cNvSpPr txBox="1"/>
          <p:nvPr>
            <p:ph idx="1" type="body"/>
          </p:nvPr>
        </p:nvSpPr>
        <p:spPr>
          <a:xfrm>
            <a:off x="819150" y="972725"/>
            <a:ext cx="7505700" cy="3465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000">
                <a:solidFill>
                  <a:srgbClr val="000000"/>
                </a:solidFill>
              </a:rPr>
              <a:t>Challenges:</a:t>
            </a:r>
            <a:endParaRPr b="1" sz="2000">
              <a:solidFill>
                <a:srgbClr val="000000"/>
              </a:solidFill>
            </a:endParaRPr>
          </a:p>
          <a:p>
            <a:pPr indent="-330200" lvl="0" marL="457200" rtl="0" algn="l">
              <a:spcBef>
                <a:spcPts val="1200"/>
              </a:spcBef>
              <a:spcAft>
                <a:spcPts val="0"/>
              </a:spcAft>
              <a:buClr>
                <a:srgbClr val="000000"/>
              </a:buClr>
              <a:buSzPts val="1600"/>
              <a:buChar char="●"/>
            </a:pPr>
            <a:r>
              <a:rPr b="1" lang="en" sz="1600">
                <a:solidFill>
                  <a:srgbClr val="000000"/>
                </a:solidFill>
              </a:rPr>
              <a:t>Distributed data</a:t>
            </a:r>
            <a:endParaRPr b="1" sz="1600">
              <a:solidFill>
                <a:srgbClr val="000000"/>
              </a:solidFill>
            </a:endParaRPr>
          </a:p>
          <a:p>
            <a:pPr indent="-330200" lvl="0" marL="457200" rtl="0" algn="l">
              <a:spcBef>
                <a:spcPts val="0"/>
              </a:spcBef>
              <a:spcAft>
                <a:spcPts val="0"/>
              </a:spcAft>
              <a:buClr>
                <a:srgbClr val="000000"/>
              </a:buClr>
              <a:buSzPts val="1600"/>
              <a:buChar char="●"/>
            </a:pPr>
            <a:r>
              <a:rPr b="1" lang="en" sz="1600">
                <a:solidFill>
                  <a:srgbClr val="000000"/>
                </a:solidFill>
              </a:rPr>
              <a:t>High percentage of volatile data</a:t>
            </a:r>
            <a:endParaRPr b="1" sz="1600">
              <a:solidFill>
                <a:srgbClr val="000000"/>
              </a:solidFill>
            </a:endParaRPr>
          </a:p>
          <a:p>
            <a:pPr indent="-330200" lvl="0" marL="457200" rtl="0" algn="l">
              <a:spcBef>
                <a:spcPts val="0"/>
              </a:spcBef>
              <a:spcAft>
                <a:spcPts val="0"/>
              </a:spcAft>
              <a:buClr>
                <a:srgbClr val="000000"/>
              </a:buClr>
              <a:buSzPts val="1600"/>
              <a:buChar char="●"/>
            </a:pPr>
            <a:r>
              <a:rPr b="1" lang="en" sz="1600">
                <a:solidFill>
                  <a:srgbClr val="000000"/>
                </a:solidFill>
              </a:rPr>
              <a:t>Large volume</a:t>
            </a:r>
            <a:endParaRPr b="1" sz="1600">
              <a:solidFill>
                <a:srgbClr val="000000"/>
              </a:solidFill>
            </a:endParaRPr>
          </a:p>
          <a:p>
            <a:pPr indent="-330200" lvl="0" marL="457200" rtl="0" algn="l">
              <a:spcBef>
                <a:spcPts val="0"/>
              </a:spcBef>
              <a:spcAft>
                <a:spcPts val="0"/>
              </a:spcAft>
              <a:buClr>
                <a:srgbClr val="000000"/>
              </a:buClr>
              <a:buSzPts val="1600"/>
              <a:buChar char="●"/>
            </a:pPr>
            <a:r>
              <a:rPr b="1" lang="en" sz="1600">
                <a:solidFill>
                  <a:srgbClr val="000000"/>
                </a:solidFill>
              </a:rPr>
              <a:t>Unstructured and redundant data</a:t>
            </a:r>
            <a:endParaRPr b="1" sz="1600">
              <a:solidFill>
                <a:srgbClr val="000000"/>
              </a:solidFill>
            </a:endParaRPr>
          </a:p>
          <a:p>
            <a:pPr indent="-330200" lvl="0" marL="457200" rtl="0" algn="l">
              <a:spcBef>
                <a:spcPts val="0"/>
              </a:spcBef>
              <a:spcAft>
                <a:spcPts val="0"/>
              </a:spcAft>
              <a:buClr>
                <a:srgbClr val="000000"/>
              </a:buClr>
              <a:buSzPts val="1600"/>
              <a:buChar char="●"/>
            </a:pPr>
            <a:r>
              <a:rPr b="1" lang="en" sz="1600">
                <a:solidFill>
                  <a:srgbClr val="000000"/>
                </a:solidFill>
              </a:rPr>
              <a:t>Quality of data</a:t>
            </a:r>
            <a:endParaRPr b="1" sz="1600">
              <a:solidFill>
                <a:srgbClr val="000000"/>
              </a:solidFill>
            </a:endParaRPr>
          </a:p>
          <a:p>
            <a:pPr indent="-330200" lvl="0" marL="457200" rtl="0" algn="l">
              <a:spcBef>
                <a:spcPts val="0"/>
              </a:spcBef>
              <a:spcAft>
                <a:spcPts val="0"/>
              </a:spcAft>
              <a:buClr>
                <a:srgbClr val="000000"/>
              </a:buClr>
              <a:buSzPts val="1600"/>
              <a:buChar char="●"/>
            </a:pPr>
            <a:r>
              <a:rPr b="1" lang="en" sz="1600">
                <a:solidFill>
                  <a:srgbClr val="000000"/>
                </a:solidFill>
              </a:rPr>
              <a:t>Heterogeneous data</a:t>
            </a:r>
            <a:endParaRPr b="1" sz="1600">
              <a:solidFill>
                <a:srgbClr val="000000"/>
              </a:solidFill>
            </a:endParaRPr>
          </a:p>
          <a:p>
            <a:pPr indent="0" lvl="0" marL="0" rtl="0" algn="l">
              <a:spcBef>
                <a:spcPts val="1200"/>
              </a:spcBef>
              <a:spcAft>
                <a:spcPts val="0"/>
              </a:spcAft>
              <a:buNone/>
            </a:pPr>
            <a:r>
              <a:rPr b="1" lang="en" sz="2000">
                <a:solidFill>
                  <a:srgbClr val="000000"/>
                </a:solidFill>
              </a:rPr>
              <a:t>Characterising the web:</a:t>
            </a:r>
            <a:endParaRPr b="1" sz="2000">
              <a:solidFill>
                <a:srgbClr val="000000"/>
              </a:solidFill>
            </a:endParaRPr>
          </a:p>
          <a:p>
            <a:pPr indent="-330200" lvl="0" marL="457200" rtl="0" algn="l">
              <a:spcBef>
                <a:spcPts val="1200"/>
              </a:spcBef>
              <a:spcAft>
                <a:spcPts val="0"/>
              </a:spcAft>
              <a:buClr>
                <a:srgbClr val="000000"/>
              </a:buClr>
              <a:buSzPts val="1600"/>
              <a:buChar char="●"/>
            </a:pPr>
            <a:r>
              <a:rPr b="1" lang="en" sz="1600">
                <a:solidFill>
                  <a:srgbClr val="000000"/>
                </a:solidFill>
              </a:rPr>
              <a:t>Measuring the Web</a:t>
            </a:r>
            <a:endParaRPr b="1" sz="1600">
              <a:solidFill>
                <a:srgbClr val="000000"/>
              </a:solidFill>
            </a:endParaRPr>
          </a:p>
          <a:p>
            <a:pPr indent="-330200" lvl="0" marL="457200" rtl="0" algn="l">
              <a:spcBef>
                <a:spcPts val="0"/>
              </a:spcBef>
              <a:spcAft>
                <a:spcPts val="0"/>
              </a:spcAft>
              <a:buClr>
                <a:srgbClr val="000000"/>
              </a:buClr>
              <a:buSzPts val="1600"/>
              <a:buChar char="●"/>
            </a:pPr>
            <a:r>
              <a:rPr b="1" lang="en" sz="1600">
                <a:solidFill>
                  <a:srgbClr val="000000"/>
                </a:solidFill>
              </a:rPr>
              <a:t>Modelling the web</a:t>
            </a:r>
            <a:endParaRPr b="1" sz="16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453050"/>
            <a:ext cx="7505700" cy="51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600"/>
              <a:t>Inverted Files</a:t>
            </a:r>
            <a:endParaRPr b="1" sz="2600"/>
          </a:p>
        </p:txBody>
      </p:sp>
      <p:sp>
        <p:nvSpPr>
          <p:cNvPr id="147" name="Google Shape;147;p16"/>
          <p:cNvSpPr txBox="1"/>
          <p:nvPr>
            <p:ph idx="1" type="body"/>
          </p:nvPr>
        </p:nvSpPr>
        <p:spPr>
          <a:xfrm>
            <a:off x="819150" y="1039350"/>
            <a:ext cx="7505700" cy="33993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An inverted file (or inverted index) is a word-oriented mechanism for indexing a text collection in order to speed up the searching task.</a:t>
            </a:r>
            <a:endParaRPr sz="2100"/>
          </a:p>
          <a:p>
            <a:pPr indent="-361950" lvl="0" marL="457200" rtl="0" algn="l">
              <a:spcBef>
                <a:spcPts val="0"/>
              </a:spcBef>
              <a:spcAft>
                <a:spcPts val="0"/>
              </a:spcAft>
              <a:buSzPts val="2100"/>
              <a:buChar char="●"/>
            </a:pPr>
            <a:r>
              <a:rPr lang="en" sz="2100"/>
              <a:t>An inverted file </a:t>
            </a:r>
            <a:r>
              <a:rPr lang="en" sz="2100"/>
              <a:t>Structure consist of two components</a:t>
            </a:r>
            <a:endParaRPr sz="2100"/>
          </a:p>
          <a:p>
            <a:pPr indent="-361950" lvl="1" marL="914400" rtl="0" algn="l">
              <a:spcBef>
                <a:spcPts val="0"/>
              </a:spcBef>
              <a:spcAft>
                <a:spcPts val="0"/>
              </a:spcAft>
              <a:buSzPts val="2100"/>
              <a:buChar char="○"/>
            </a:pPr>
            <a:r>
              <a:rPr b="1" lang="en" sz="2100"/>
              <a:t>v</a:t>
            </a:r>
            <a:r>
              <a:rPr b="1" lang="en" sz="2100"/>
              <a:t>ocabulary -</a:t>
            </a:r>
            <a:r>
              <a:rPr lang="en" sz="2100"/>
              <a:t>is the set of all different words in the text</a:t>
            </a:r>
            <a:endParaRPr sz="2100"/>
          </a:p>
          <a:p>
            <a:pPr indent="-361950" lvl="1" marL="914400" rtl="0" algn="l">
              <a:spcBef>
                <a:spcPts val="0"/>
              </a:spcBef>
              <a:spcAft>
                <a:spcPts val="0"/>
              </a:spcAft>
              <a:buSzPts val="2100"/>
              <a:buChar char="○"/>
            </a:pPr>
            <a:r>
              <a:rPr b="1" lang="en" sz="2100"/>
              <a:t>Occurrences-</a:t>
            </a:r>
            <a:r>
              <a:rPr lang="en" sz="2100"/>
              <a:t>for each word a list of all the text positions where the word appears is stored. The set of all those lists is called the occurrences.</a:t>
            </a:r>
            <a:endParaRPr sz="2100"/>
          </a:p>
          <a:p>
            <a:pPr indent="0" lvl="0" marL="457200" rtl="0" algn="l">
              <a:spcBef>
                <a:spcPts val="1200"/>
              </a:spcBef>
              <a:spcAft>
                <a:spcPts val="1200"/>
              </a:spcAft>
              <a:buNone/>
            </a:pPr>
            <a:r>
              <a:t/>
            </a:r>
            <a:endParaRPr sz="2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2"/>
          <p:cNvSpPr txBox="1"/>
          <p:nvPr/>
        </p:nvSpPr>
        <p:spPr>
          <a:xfrm>
            <a:off x="439725" y="359775"/>
            <a:ext cx="8221500" cy="45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Calibri"/>
                <a:ea typeface="Calibri"/>
                <a:cs typeface="Calibri"/>
                <a:sym typeface="Calibri"/>
              </a:rPr>
              <a:t>Search Engines:</a:t>
            </a:r>
            <a:endParaRPr b="1" sz="1900">
              <a:latin typeface="Calibri"/>
              <a:ea typeface="Calibri"/>
              <a:cs typeface="Calibri"/>
              <a:sym typeface="Calibri"/>
            </a:endParaRPr>
          </a:p>
          <a:p>
            <a:pPr indent="0" lvl="0" marL="0" rtl="0" algn="l">
              <a:spcBef>
                <a:spcPts val="0"/>
              </a:spcBef>
              <a:spcAft>
                <a:spcPts val="0"/>
              </a:spcAft>
              <a:buNone/>
            </a:pPr>
            <a:r>
              <a:rPr b="1" lang="en" sz="1900">
                <a:latin typeface="Calibri"/>
                <a:ea typeface="Calibri"/>
                <a:cs typeface="Calibri"/>
                <a:sym typeface="Calibri"/>
              </a:rPr>
              <a:t>Browsing:</a:t>
            </a:r>
            <a:endParaRPr b="1" sz="1900">
              <a:latin typeface="Calibri"/>
              <a:ea typeface="Calibri"/>
              <a:cs typeface="Calibri"/>
              <a:sym typeface="Calibri"/>
            </a:endParaRPr>
          </a:p>
          <a:p>
            <a:pPr indent="0" lvl="0" marL="0" rtl="0" algn="l">
              <a:spcBef>
                <a:spcPts val="0"/>
              </a:spcBef>
              <a:spcAft>
                <a:spcPts val="0"/>
              </a:spcAft>
              <a:buNone/>
            </a:pPr>
            <a:r>
              <a:rPr b="1" lang="en" sz="1900">
                <a:latin typeface="Calibri"/>
                <a:ea typeface="Calibri"/>
                <a:cs typeface="Calibri"/>
                <a:sym typeface="Calibri"/>
              </a:rPr>
              <a:t>Metasearchers:</a:t>
            </a:r>
            <a:endParaRPr b="1" sz="1900">
              <a:latin typeface="Calibri"/>
              <a:ea typeface="Calibri"/>
              <a:cs typeface="Calibri"/>
              <a:sym typeface="Calibri"/>
            </a:endParaRPr>
          </a:p>
          <a:p>
            <a:pPr indent="0" lvl="0" marL="0" rtl="0" algn="l">
              <a:spcBef>
                <a:spcPts val="0"/>
              </a:spcBef>
              <a:spcAft>
                <a:spcPts val="0"/>
              </a:spcAft>
              <a:buNone/>
            </a:pPr>
            <a:r>
              <a:rPr lang="en" sz="1600">
                <a:latin typeface="Calibri"/>
                <a:ea typeface="Calibri"/>
                <a:cs typeface="Calibri"/>
                <a:sym typeface="Calibri"/>
              </a:rPr>
              <a:t>Are the web servers that send a given query to several search engines, web directories and other databases, collect the answers and unify them.</a:t>
            </a:r>
            <a:endParaRPr sz="1600">
              <a:latin typeface="Calibri"/>
              <a:ea typeface="Calibri"/>
              <a:cs typeface="Calibri"/>
              <a:sym typeface="Calibri"/>
            </a:endParaRPr>
          </a:p>
          <a:p>
            <a:pPr indent="0" lvl="0" marL="0" rtl="0" algn="l">
              <a:spcBef>
                <a:spcPts val="0"/>
              </a:spcBef>
              <a:spcAft>
                <a:spcPts val="0"/>
              </a:spcAft>
              <a:buNone/>
            </a:pPr>
            <a:r>
              <a:rPr b="1" lang="en" sz="1900">
                <a:latin typeface="Calibri"/>
                <a:ea typeface="Calibri"/>
                <a:cs typeface="Calibri"/>
                <a:sym typeface="Calibri"/>
              </a:rPr>
              <a:t>Searching using Hyperlinks:</a:t>
            </a:r>
            <a:endParaRPr b="1" sz="19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7"/>
          <p:cNvPicPr preferRelativeResize="0"/>
          <p:nvPr/>
        </p:nvPicPr>
        <p:blipFill>
          <a:blip r:embed="rId3">
            <a:alphaModFix/>
          </a:blip>
          <a:stretch>
            <a:fillRect/>
          </a:stretch>
        </p:blipFill>
        <p:spPr>
          <a:xfrm>
            <a:off x="1239225" y="812825"/>
            <a:ext cx="7315500" cy="3424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8"/>
          <p:cNvSpPr txBox="1"/>
          <p:nvPr>
            <p:ph type="title"/>
          </p:nvPr>
        </p:nvSpPr>
        <p:spPr>
          <a:xfrm>
            <a:off x="819150" y="405875"/>
            <a:ext cx="7505700" cy="59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600"/>
              <a:t>Inverted Files</a:t>
            </a:r>
            <a:endParaRPr b="1" sz="2600"/>
          </a:p>
          <a:p>
            <a:pPr indent="0" lvl="0" marL="0" rtl="0" algn="l">
              <a:spcBef>
                <a:spcPts val="0"/>
              </a:spcBef>
              <a:spcAft>
                <a:spcPts val="0"/>
              </a:spcAft>
              <a:buNone/>
            </a:pPr>
            <a:r>
              <a:t/>
            </a:r>
            <a:endParaRPr/>
          </a:p>
        </p:txBody>
      </p:sp>
      <p:sp>
        <p:nvSpPr>
          <p:cNvPr id="158" name="Google Shape;158;p18"/>
          <p:cNvSpPr txBox="1"/>
          <p:nvPr>
            <p:ph idx="1" type="body"/>
          </p:nvPr>
        </p:nvSpPr>
        <p:spPr>
          <a:xfrm>
            <a:off x="819150" y="999275"/>
            <a:ext cx="7505700" cy="3439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Block addressing</a:t>
            </a:r>
            <a:r>
              <a:rPr lang="en" sz="1800"/>
              <a:t>- is used to reduce the space requirements.</a:t>
            </a:r>
            <a:endParaRPr sz="1800"/>
          </a:p>
          <a:p>
            <a:pPr indent="-342900" lvl="1" marL="914400" rtl="0" algn="l">
              <a:spcBef>
                <a:spcPts val="0"/>
              </a:spcBef>
              <a:spcAft>
                <a:spcPts val="0"/>
              </a:spcAft>
              <a:buSzPts val="1800"/>
              <a:buChar char="○"/>
            </a:pPr>
            <a:r>
              <a:rPr lang="en" sz="1800"/>
              <a:t>The text is divided in blocks, and the occurrences point to the blocks where the word appears.</a:t>
            </a:r>
            <a:endParaRPr sz="1800"/>
          </a:p>
          <a:p>
            <a:pPr indent="-342900" lvl="1" marL="914400" rtl="0" algn="l">
              <a:spcBef>
                <a:spcPts val="0"/>
              </a:spcBef>
              <a:spcAft>
                <a:spcPts val="0"/>
              </a:spcAft>
              <a:buSzPts val="1800"/>
              <a:buChar char="○"/>
            </a:pPr>
            <a:r>
              <a:rPr lang="en" sz="1800"/>
              <a:t>Pointers can be smaller because there are fewer blocks than positions.</a:t>
            </a:r>
            <a:endParaRPr sz="1800"/>
          </a:p>
          <a:p>
            <a:pPr indent="-342900" lvl="1" marL="914400" rtl="0" algn="l">
              <a:spcBef>
                <a:spcPts val="0"/>
              </a:spcBef>
              <a:spcAft>
                <a:spcPts val="0"/>
              </a:spcAft>
              <a:buSzPts val="1800"/>
              <a:buChar char="○"/>
            </a:pPr>
            <a:r>
              <a:rPr lang="en" sz="1800"/>
              <a:t>All the occurrences of a word inside a single block are collapsed to one reference.</a:t>
            </a:r>
            <a:endParaRPr sz="1800"/>
          </a:p>
          <a:p>
            <a:pPr indent="-342900" lvl="1" marL="914400" rtl="0" algn="l">
              <a:spcBef>
                <a:spcPts val="0"/>
              </a:spcBef>
              <a:spcAft>
                <a:spcPts val="0"/>
              </a:spcAft>
              <a:buSzPts val="1800"/>
              <a:buChar char="○"/>
            </a:pPr>
            <a:r>
              <a:rPr lang="en" sz="1800"/>
              <a:t>Indices of only 5% overhead over the text size.</a:t>
            </a:r>
            <a:endParaRPr sz="1800"/>
          </a:p>
          <a:p>
            <a:pPr indent="-342900" lvl="1" marL="914400" rtl="0" algn="l">
              <a:spcBef>
                <a:spcPts val="0"/>
              </a:spcBef>
              <a:spcAft>
                <a:spcPts val="0"/>
              </a:spcAft>
              <a:buSzPts val="1800"/>
              <a:buChar char="○"/>
            </a:pPr>
            <a:r>
              <a:rPr lang="en" sz="1800"/>
              <a:t>But if the exact occurrence positions are required, then online search over the qualifying blocks has to be performed.</a:t>
            </a:r>
            <a:endParaRPr sz="1800"/>
          </a:p>
          <a:p>
            <a:pPr indent="0" lvl="0" marL="457200" rtl="0" algn="l">
              <a:spcBef>
                <a:spcPts val="1200"/>
              </a:spcBef>
              <a:spcAft>
                <a:spcPts val="0"/>
              </a:spcAft>
              <a:buNone/>
            </a:pPr>
            <a:r>
              <a:t/>
            </a:r>
            <a:endParaRPr sz="1800"/>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19"/>
          <p:cNvPicPr preferRelativeResize="0"/>
          <p:nvPr/>
        </p:nvPicPr>
        <p:blipFill>
          <a:blip r:embed="rId3">
            <a:alphaModFix/>
          </a:blip>
          <a:stretch>
            <a:fillRect/>
          </a:stretch>
        </p:blipFill>
        <p:spPr>
          <a:xfrm>
            <a:off x="1612350" y="866125"/>
            <a:ext cx="6715850" cy="3491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0"/>
          <p:cNvSpPr txBox="1"/>
          <p:nvPr>
            <p:ph type="title"/>
          </p:nvPr>
        </p:nvSpPr>
        <p:spPr>
          <a:xfrm>
            <a:off x="819150" y="445850"/>
            <a:ext cx="7505700" cy="68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t>Inverted Files</a:t>
            </a:r>
            <a:endParaRPr b="1" sz="2500"/>
          </a:p>
        </p:txBody>
      </p:sp>
      <p:sp>
        <p:nvSpPr>
          <p:cNvPr id="169" name="Google Shape;169;p20"/>
          <p:cNvSpPr txBox="1"/>
          <p:nvPr>
            <p:ph idx="1" type="body"/>
          </p:nvPr>
        </p:nvSpPr>
        <p:spPr>
          <a:xfrm>
            <a:off x="819150" y="1066000"/>
            <a:ext cx="7505700" cy="3797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2100"/>
              <a:t>Searching:</a:t>
            </a:r>
            <a:endParaRPr b="1" sz="2100"/>
          </a:p>
          <a:p>
            <a:pPr indent="0" lvl="0" marL="457200" rtl="0" algn="l">
              <a:spcBef>
                <a:spcPts val="1200"/>
              </a:spcBef>
              <a:spcAft>
                <a:spcPts val="0"/>
              </a:spcAft>
              <a:buNone/>
            </a:pPr>
            <a:r>
              <a:rPr lang="en" sz="1700"/>
              <a:t>The search algorithm on an inverted index follow three general steps:</a:t>
            </a:r>
            <a:endParaRPr sz="1700"/>
          </a:p>
          <a:p>
            <a:pPr indent="-336550" lvl="0" marL="457200" rtl="0" algn="l">
              <a:spcBef>
                <a:spcPts val="1200"/>
              </a:spcBef>
              <a:spcAft>
                <a:spcPts val="0"/>
              </a:spcAft>
              <a:buSzPts val="1700"/>
              <a:buChar char="●"/>
            </a:pPr>
            <a:r>
              <a:rPr b="1" lang="en" sz="1700"/>
              <a:t>Vocabulary search</a:t>
            </a:r>
            <a:r>
              <a:rPr lang="en" sz="1700"/>
              <a:t>- the words and patterns present in the query are isolated and searched in the vocabulary. Phrases and  proximity queries are split into single words.</a:t>
            </a:r>
            <a:endParaRPr sz="1700"/>
          </a:p>
          <a:p>
            <a:pPr indent="-336550" lvl="0" marL="457200" rtl="0" algn="l">
              <a:spcBef>
                <a:spcPts val="0"/>
              </a:spcBef>
              <a:spcAft>
                <a:spcPts val="0"/>
              </a:spcAft>
              <a:buSzPts val="1700"/>
              <a:buChar char="●"/>
            </a:pPr>
            <a:r>
              <a:rPr b="1" lang="en" sz="1700"/>
              <a:t>Retrieval of occurrences- </a:t>
            </a:r>
            <a:r>
              <a:rPr lang="en" sz="1700"/>
              <a:t>The list of occurrences of all the words found are retrieved.</a:t>
            </a:r>
            <a:endParaRPr sz="1700"/>
          </a:p>
          <a:p>
            <a:pPr indent="-336550" lvl="0" marL="457200" rtl="0" algn="l">
              <a:spcBef>
                <a:spcPts val="0"/>
              </a:spcBef>
              <a:spcAft>
                <a:spcPts val="0"/>
              </a:spcAft>
              <a:buSzPts val="1700"/>
              <a:buChar char="●"/>
            </a:pPr>
            <a:r>
              <a:rPr b="1" lang="en" sz="1700"/>
              <a:t>Manipulation of occurrences-</a:t>
            </a:r>
            <a:r>
              <a:rPr lang="en" sz="1700"/>
              <a:t> The occurrences are processed to solve phrases, proximity, or Boolean operations. If block addressing is used it may be necessary to directly search the text to find the information missing from the occurrences.</a:t>
            </a:r>
            <a:endParaRPr sz="1700"/>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1"/>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500"/>
              <a:t>Inverted Files</a:t>
            </a:r>
            <a:endParaRPr b="1" sz="2500"/>
          </a:p>
          <a:p>
            <a:pPr indent="0" lvl="0" marL="0" rtl="0" algn="l">
              <a:spcBef>
                <a:spcPts val="0"/>
              </a:spcBef>
              <a:spcAft>
                <a:spcPts val="0"/>
              </a:spcAft>
              <a:buNone/>
            </a:pPr>
            <a:r>
              <a:t/>
            </a:r>
            <a:endParaRPr/>
          </a:p>
        </p:txBody>
      </p:sp>
      <p:sp>
        <p:nvSpPr>
          <p:cNvPr id="175" name="Google Shape;175;p21"/>
          <p:cNvSpPr txBox="1"/>
          <p:nvPr>
            <p:ph idx="1" type="body"/>
          </p:nvPr>
        </p:nvSpPr>
        <p:spPr>
          <a:xfrm>
            <a:off x="819150" y="1545725"/>
            <a:ext cx="7505700" cy="2892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en" sz="2100"/>
              <a:t>Construction </a:t>
            </a:r>
            <a:endParaRPr b="1" sz="2100"/>
          </a:p>
          <a:p>
            <a:pPr indent="-349250" lvl="0" marL="457200" rtl="0" algn="l">
              <a:spcBef>
                <a:spcPts val="1200"/>
              </a:spcBef>
              <a:spcAft>
                <a:spcPts val="0"/>
              </a:spcAft>
              <a:buSzPts val="1900"/>
              <a:buChar char="●"/>
            </a:pPr>
            <a:r>
              <a:rPr lang="en" sz="1900"/>
              <a:t>Split the index into two files:</a:t>
            </a:r>
            <a:endParaRPr sz="1900"/>
          </a:p>
          <a:p>
            <a:pPr indent="-349250" lvl="0" marL="457200" rtl="0" algn="l">
              <a:spcBef>
                <a:spcPts val="0"/>
              </a:spcBef>
              <a:spcAft>
                <a:spcPts val="0"/>
              </a:spcAft>
              <a:buSzPts val="1900"/>
              <a:buChar char="●"/>
            </a:pPr>
            <a:r>
              <a:rPr lang="en" sz="1900"/>
              <a:t>In the first file i.e. Posting file：the lists of occurrences are stored contiguously.</a:t>
            </a:r>
            <a:endParaRPr sz="1900"/>
          </a:p>
          <a:p>
            <a:pPr indent="-349250" lvl="0" marL="457200" rtl="0" algn="l">
              <a:spcBef>
                <a:spcPts val="0"/>
              </a:spcBef>
              <a:spcAft>
                <a:spcPts val="0"/>
              </a:spcAft>
              <a:buSzPts val="1900"/>
              <a:buChar char="●"/>
            </a:pPr>
            <a:r>
              <a:rPr lang="en" sz="1900"/>
              <a:t>In the second file, the vocabulary is stored in lexicographical order and points to its list.</a:t>
            </a:r>
            <a:endParaRPr sz="1900"/>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